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9" r:id="rId1"/>
    <p:sldMasterId id="2147483671" r:id="rId2"/>
    <p:sldMasterId id="2147483655" r:id="rId3"/>
    <p:sldMasterId id="2147483653" r:id="rId4"/>
    <p:sldMasterId id="2147483673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7" r:id="rId11"/>
  </p:sldMasterIdLst>
  <p:notesMasterIdLst>
    <p:notesMasterId r:id="rId65"/>
  </p:notesMasterIdLst>
  <p:handoutMasterIdLst>
    <p:handoutMasterId r:id="rId66"/>
  </p:handoutMasterIdLst>
  <p:sldIdLst>
    <p:sldId id="256" r:id="rId12"/>
    <p:sldId id="257" r:id="rId13"/>
    <p:sldId id="258" r:id="rId14"/>
    <p:sldId id="259" r:id="rId15"/>
    <p:sldId id="260" r:id="rId16"/>
    <p:sldId id="286" r:id="rId17"/>
    <p:sldId id="261" r:id="rId18"/>
    <p:sldId id="287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3" r:id="rId30"/>
    <p:sldId id="272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12" r:id="rId61"/>
    <p:sldId id="313" r:id="rId62"/>
    <p:sldId id="314" r:id="rId63"/>
    <p:sldId id="285" r:id="rId64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Montserrat" panose="00000500000000000000" pitchFamily="2" charset="-52"/>
      <p:regular r:id="rId71"/>
      <p:bold r:id="rId72"/>
      <p:italic r:id="rId73"/>
      <p:boldItalic r:id="rId74"/>
    </p:embeddedFont>
    <p:embeddedFont>
      <p:font typeface="Product Sans" panose="020B0403030502040203" pitchFamily="34" charset="0"/>
      <p:regular r:id="rId75"/>
    </p:embeddedFont>
    <p:embeddedFont>
      <p:font typeface="Tahoma" panose="020B0604030504040204" pitchFamily="34" charset="0"/>
      <p:regular r:id="rId76"/>
      <p:bold r:id="rId77"/>
    </p:embeddedFont>
    <p:embeddedFont>
      <p:font typeface="Trebuchet MS" panose="020B0603020202020204" pitchFamily="34" charset="0"/>
      <p:regular r:id="rId78"/>
      <p:bold r:id="rId79"/>
      <p:italic r:id="rId80"/>
      <p:boldItalic r:id="rId8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66"/>
    <a:srgbClr val="095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 showGuides="1">
      <p:cViewPr>
        <p:scale>
          <a:sx n="46" d="100"/>
          <a:sy n="46" d="100"/>
        </p:scale>
        <p:origin x="1444" y="2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font" Target="fonts/font2.fntdata"/><Relationship Id="rId84" Type="http://schemas.openxmlformats.org/officeDocument/2006/relationships/theme" Target="theme/theme1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font" Target="fonts/font1.fntdata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font" Target="fonts/font10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handoutMaster" Target="handoutMasters/handoutMaster1.xml"/><Relationship Id="rId61" Type="http://schemas.openxmlformats.org/officeDocument/2006/relationships/slide" Target="slides/slide5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E3F43-65BD-4C41-B2A5-54A0542B9345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1D6B-C639-4DCE-ACBE-ACBD018C475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2426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635E0-F144-4BB5-873D-0E107BC99168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BA2EC-A7F9-4CE7-A793-824AEE82EB5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008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46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83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1965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418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Последний слайд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99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4" y="5143500"/>
            <a:ext cx="3951017" cy="1033463"/>
          </a:xfrm>
          <a:prstGeom prst="rect">
            <a:avLst/>
          </a:prstGeom>
        </p:spPr>
      </p:pic>
      <p:sp>
        <p:nvSpPr>
          <p:cNvPr id="9" name="Объект 2"/>
          <p:cNvSpPr>
            <a:spLocks noGrp="1"/>
          </p:cNvSpPr>
          <p:nvPr>
            <p:ph idx="10" hasCustomPrompt="1"/>
          </p:nvPr>
        </p:nvSpPr>
        <p:spPr>
          <a:xfrm>
            <a:off x="9492761" y="5207377"/>
            <a:ext cx="1515207" cy="21687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ru-RU" dirty="0"/>
              <a:t>+7 987 654 32 10</a:t>
            </a:r>
          </a:p>
        </p:txBody>
      </p:sp>
      <p:sp>
        <p:nvSpPr>
          <p:cNvPr id="10" name="Объект 2"/>
          <p:cNvSpPr>
            <a:spLocks noGrp="1"/>
          </p:cNvSpPr>
          <p:nvPr>
            <p:ph idx="11" hasCustomPrompt="1"/>
          </p:nvPr>
        </p:nvSpPr>
        <p:spPr>
          <a:xfrm>
            <a:off x="9492761" y="5615618"/>
            <a:ext cx="2039814" cy="2467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info@dozen.mephi.ru</a:t>
            </a:r>
          </a:p>
        </p:txBody>
      </p:sp>
      <p:sp>
        <p:nvSpPr>
          <p:cNvPr id="11" name="Объект 2"/>
          <p:cNvSpPr>
            <a:spLocks noGrp="1"/>
          </p:cNvSpPr>
          <p:nvPr>
            <p:ph idx="12" hasCustomPrompt="1"/>
          </p:nvPr>
        </p:nvSpPr>
        <p:spPr>
          <a:xfrm>
            <a:off x="9492761" y="6018985"/>
            <a:ext cx="1599860" cy="26320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dozen.mephi.ru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93" y="6059208"/>
            <a:ext cx="182758" cy="1827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93" y="5640427"/>
            <a:ext cx="182758" cy="18275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93" y="5207377"/>
            <a:ext cx="182758" cy="1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9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622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39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373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1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345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460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0953BA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215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F25E86-4E3F-4428-9180-C4DFA3507F01}" type="datetimeFigureOut">
              <a:rPr lang="ru-RU" smtClean="0"/>
              <a:t>01.09.2024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FDE0F-88AD-4E49-8A17-00B261B40D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80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2" y="1034207"/>
            <a:ext cx="3289764" cy="79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41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3153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rgbClr val="0953BA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0953BA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395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rgbClr val="0953BA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0953BA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968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u-RU" b="1" dirty="0">
                <a:latin typeface="Montserrat" panose="00000500000000000000" pitchFamily="2" charset="-52"/>
              </a:rPr>
              <a:t>Титульный</a:t>
            </a:r>
            <a:r>
              <a:rPr lang="ru-RU" b="1" baseline="0" dirty="0">
                <a:latin typeface="Montserrat" panose="00000500000000000000" pitchFamily="2" charset="-52"/>
              </a:rPr>
              <a:t> слайд</a:t>
            </a:r>
            <a:endParaRPr lang="ru-RU" b="1" dirty="0">
              <a:latin typeface="Montserrat" panose="00000500000000000000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4490299"/>
            <a:ext cx="7699130" cy="1766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sz="1800" dirty="0">
                <a:latin typeface="Montserrat" panose="00000500000000000000" pitchFamily="2" charset="-52"/>
              </a:rPr>
              <a:t>Разнообразный и богатый опыт начало повседневной работы по формированию позиции позволяет оценить значение новых предложений. С другой стороны укрепление и развитие структуры способствует подготовки и реализации направлений прогрессивного развития.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2" y="1034207"/>
            <a:ext cx="3289764" cy="79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5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 baseline="0">
          <a:solidFill>
            <a:schemeClr val="tx1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877" y="0"/>
            <a:ext cx="776123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2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877" y="0"/>
            <a:ext cx="776123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1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rgbClr val="0953BA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06" y="5948245"/>
            <a:ext cx="495123" cy="4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64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567" y="5903697"/>
            <a:ext cx="585800" cy="5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1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rgbClr val="0953BA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603"/>
            <a:ext cx="12192000" cy="68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6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559"/>
            <a:ext cx="12192000" cy="6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rgbClr val="0953BA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32460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server.org/1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abok-school.ru/blog/integration-api-overview-rest-soap-grpc-graphql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html4/strict.dtd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uxlinks.com/wt-web-gui-library/" TargetMode="External"/><Relationship Id="rId3" Type="http://schemas.openxmlformats.org/officeDocument/2006/relationships/hyperlink" Target="https://www.linuxlinks.com/oat-cplusplus-web-framework/" TargetMode="External"/><Relationship Id="rId7" Type="http://schemas.openxmlformats.org/officeDocument/2006/relationships/hyperlink" Target="https://www.linuxlinks.com/pistache-modern-elegant-http-rest-framework/" TargetMode="External"/><Relationship Id="rId2" Type="http://schemas.openxmlformats.org/officeDocument/2006/relationships/hyperlink" Target="https://www.linuxlinks.com/crow-cplusplus-microframework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uxlinks.com/treefrog-high-speed-full-stack-cplusplus-framework/" TargetMode="External"/><Relationship Id="rId5" Type="http://schemas.openxmlformats.org/officeDocument/2006/relationships/hyperlink" Target="https://www.linuxlinks.com/poco-cplusplus-libraries-building-applications/" TargetMode="External"/><Relationship Id="rId10" Type="http://schemas.openxmlformats.org/officeDocument/2006/relationships/hyperlink" Target="https://www.linuxlinks.com/cppcms-cplusplus-web-framework/" TargetMode="External"/><Relationship Id="rId4" Type="http://schemas.openxmlformats.org/officeDocument/2006/relationships/hyperlink" Target="https://www.linuxlinks.com/drogon-fast-cplusplus-web-framework/" TargetMode="External"/><Relationship Id="rId9" Type="http://schemas.openxmlformats.org/officeDocument/2006/relationships/hyperlink" Target="https://www.linuxlinks.com/cutelyst-qt-web-framework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C91C7C-BC49-4C20-87B1-7729998B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 в Веб-разработку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F2BBE-0FCE-4BFF-A176-DDF96EAE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>
                <a:latin typeface="Product Sans" panose="020B0403030502040203" pitchFamily="34" charset="0"/>
              </a:rPr>
              <a:t>Программирование сетевых приложений</a:t>
            </a:r>
          </a:p>
          <a:p>
            <a:r>
              <a:rPr lang="ru-RU" dirty="0">
                <a:latin typeface="Product Sans" panose="020B0403030502040203" pitchFamily="34" charset="0"/>
              </a:rPr>
              <a:t>Лекция №1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966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1.0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7C8348-D64A-444C-A26A-1EB17E18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Статичные страницы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Содержимое сайта обслуживается из файловой системы сервера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Страницы строятся с использованием Server Side </a:t>
            </a:r>
            <a:r>
              <a:rPr lang="ru-RU" dirty="0" err="1"/>
              <a:t>Includes</a:t>
            </a:r>
            <a:r>
              <a:rPr lang="ru-RU" dirty="0"/>
              <a:t> или Common Gateway Interface (CGI)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Фреймы и таблицы используются для позиционирования и выравнивания элементов на странице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C8FD8-3B09-4CD4-96E9-9F47547C65C1}"/>
              </a:ext>
            </a:extLst>
          </p:cNvPr>
          <p:cNvSpPr txBox="1"/>
          <p:nvPr/>
        </p:nvSpPr>
        <p:spPr>
          <a:xfrm>
            <a:off x="838200" y="577685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707070"/>
                </a:solidFill>
                <a:effectLst/>
                <a:latin typeface="Montserrat" panose="00000500000000000000" pitchFamily="2" charset="-52"/>
              </a:rPr>
              <a:t>Ex: </a:t>
            </a:r>
            <a:r>
              <a:rPr lang="en-US" sz="2000" b="1" dirty="0">
                <a:solidFill>
                  <a:srgbClr val="707070"/>
                </a:solidFill>
                <a:latin typeface="Montserrat" panose="00000500000000000000" pitchFamily="2" charset="-52"/>
              </a:rPr>
              <a:t>Just News</a:t>
            </a:r>
            <a:endParaRPr lang="ru-RU" sz="20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7778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2.0 [</a:t>
            </a:r>
            <a:r>
              <a:rPr lang="ru-RU" dirty="0"/>
              <a:t>мы </a:t>
            </a:r>
            <a:r>
              <a:rPr lang="ru-RU" dirty="0" err="1"/>
              <a:t>туть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7C8348-D64A-444C-A26A-1EB17E18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Бесплатный доступ к большому количеству информации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Динамическое содержимое сайтов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Изменение способа передачи информации между владельцем сайта и пользователями сайта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Появление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Негативное влияние на общество и появление новых угроз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C8FD8-3B09-4CD4-96E9-9F47547C65C1}"/>
              </a:ext>
            </a:extLst>
          </p:cNvPr>
          <p:cNvSpPr txBox="1"/>
          <p:nvPr/>
        </p:nvSpPr>
        <p:spPr>
          <a:xfrm>
            <a:off x="838200" y="577685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707070"/>
                </a:solidFill>
                <a:effectLst/>
                <a:latin typeface="Montserrat" panose="00000500000000000000" pitchFamily="2" charset="-52"/>
              </a:rPr>
              <a:t>Ex: </a:t>
            </a:r>
            <a:r>
              <a:rPr lang="en-US" sz="2000" b="1" dirty="0">
                <a:solidFill>
                  <a:srgbClr val="707070"/>
                </a:solidFill>
                <a:latin typeface="Montserrat" panose="00000500000000000000" pitchFamily="2" charset="-52"/>
              </a:rPr>
              <a:t>Google Apps, Twitter, YouTube </a:t>
            </a:r>
            <a:endParaRPr lang="ru-RU" sz="20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842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ru-RU" dirty="0"/>
              <a:t>3</a:t>
            </a:r>
            <a:r>
              <a:rPr lang="en-US" dirty="0"/>
              <a:t>.0 [</a:t>
            </a:r>
            <a:r>
              <a:rPr lang="ru-RU" dirty="0"/>
              <a:t>развивается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7C8348-D64A-444C-A26A-1EB17E18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err="1"/>
              <a:t>Децетрализованность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Важность семантики сайтов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Активное использование искусственного интеллекта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Взаимосвязь между контентом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Доступность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C8FD8-3B09-4CD4-96E9-9F47547C65C1}"/>
              </a:ext>
            </a:extLst>
          </p:cNvPr>
          <p:cNvSpPr txBox="1"/>
          <p:nvPr/>
        </p:nvSpPr>
        <p:spPr>
          <a:xfrm>
            <a:off x="838200" y="577685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707070"/>
                </a:solidFill>
                <a:effectLst/>
                <a:latin typeface="Montserrat" panose="00000500000000000000" pitchFamily="2" charset="-52"/>
              </a:rPr>
              <a:t>Ex: </a:t>
            </a:r>
            <a:r>
              <a:rPr lang="en-US" sz="2000" b="1" dirty="0">
                <a:solidFill>
                  <a:srgbClr val="707070"/>
                </a:solidFill>
                <a:latin typeface="Montserrat" panose="00000500000000000000" pitchFamily="2" charset="-52"/>
              </a:rPr>
              <a:t>Brave, TON, </a:t>
            </a:r>
            <a:r>
              <a:rPr lang="en-US" sz="2000" b="1" dirty="0" err="1">
                <a:solidFill>
                  <a:srgbClr val="707070"/>
                </a:solidFill>
                <a:latin typeface="Montserrat" panose="00000500000000000000" pitchFamily="2" charset="-52"/>
              </a:rPr>
              <a:t>Ethlance</a:t>
            </a:r>
            <a:r>
              <a:rPr lang="en-US" sz="2000" b="1" dirty="0">
                <a:solidFill>
                  <a:srgbClr val="707070"/>
                </a:solidFill>
                <a:latin typeface="Montserrat" panose="00000500000000000000" pitchFamily="2" charset="-52"/>
              </a:rPr>
              <a:t>, Sola, </a:t>
            </a:r>
            <a:r>
              <a:rPr lang="en-US" sz="2000" b="1" dirty="0" err="1">
                <a:solidFill>
                  <a:srgbClr val="707070"/>
                </a:solidFill>
                <a:latin typeface="Montserrat" panose="00000500000000000000" pitchFamily="2" charset="-52"/>
              </a:rPr>
              <a:t>Everledger</a:t>
            </a:r>
            <a:endParaRPr lang="ru-RU" sz="20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3743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ru-RU" dirty="0"/>
              <a:t>4</a:t>
            </a:r>
            <a:r>
              <a:rPr lang="en-US" dirty="0"/>
              <a:t>.0 [</a:t>
            </a:r>
            <a:r>
              <a:rPr lang="ru-RU" dirty="0">
                <a:solidFill>
                  <a:srgbClr val="FF0000"/>
                </a:solidFill>
              </a:rPr>
              <a:t>не</a:t>
            </a:r>
            <a:r>
              <a:rPr lang="ru-RU" dirty="0"/>
              <a:t>скоро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7C8348-D64A-444C-A26A-1EB17E18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Симбиотическое взаимодействие между человеком и машиной. Граница между человеком и машиной размыта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Интернет - это Web-ОС. Информация может передаваться из каждой точки мира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Интернет активно использует искусственный интеллект в своей работе, что улучшает качество предоставляемых возможностей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Интернет коммуницирует с пользователями так же, как люди общаются между собой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Интернет прозрачен, все действия прослеживаются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Интернет на этом этапе развития предлагает более высокую скорость и надежность, чем когда-либо</a:t>
            </a:r>
          </a:p>
        </p:txBody>
      </p:sp>
    </p:spTree>
    <p:extLst>
      <p:ext uri="{BB962C8B-B14F-4D97-AF65-F5344CB8AC3E}">
        <p14:creationId xmlns:p14="http://schemas.microsoft.com/office/powerpoint/2010/main" val="211185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7BD69-2FBD-4F02-BA6D-D5D2B3C0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/>
              <a:t>URL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.mephi/pszh</a:t>
            </a:r>
          </a:p>
        </p:txBody>
      </p:sp>
    </p:spTree>
    <p:extLst>
      <p:ext uri="{BB962C8B-B14F-4D97-AF65-F5344CB8AC3E}">
        <p14:creationId xmlns:p14="http://schemas.microsoft.com/office/powerpoint/2010/main" val="293945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565456-8A01-44CE-8673-00B77451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28"/>
          </a:xfrm>
        </p:spPr>
        <p:txBody>
          <a:bodyPr/>
          <a:lstStyle/>
          <a:p>
            <a:pPr marL="732155" indent="-229235">
              <a:lnSpc>
                <a:spcPct val="100000"/>
              </a:lnSpc>
              <a:buFont typeface="Arial MT"/>
              <a:buChar char="•"/>
              <a:tabLst>
                <a:tab pos="732790" algn="l"/>
              </a:tabLst>
            </a:pPr>
            <a:r>
              <a:rPr lang="ru-RU" spc="-85" dirty="0">
                <a:cs typeface="Tahoma"/>
              </a:rPr>
              <a:t>U</a:t>
            </a:r>
            <a:r>
              <a:rPr lang="ru-RU" spc="-70" dirty="0">
                <a:cs typeface="Tahoma"/>
              </a:rPr>
              <a:t>R</a:t>
            </a:r>
            <a:r>
              <a:rPr lang="ru-RU" spc="-5" dirty="0">
                <a:cs typeface="Tahoma"/>
              </a:rPr>
              <a:t>L</a:t>
            </a:r>
            <a:r>
              <a:rPr lang="ru-RU" spc="-265" dirty="0">
                <a:cs typeface="Tahoma"/>
              </a:rPr>
              <a:t> </a:t>
            </a:r>
            <a:r>
              <a:rPr lang="ru-RU" spc="125" dirty="0">
                <a:cs typeface="Tahoma"/>
              </a:rPr>
              <a:t>–</a:t>
            </a:r>
            <a:r>
              <a:rPr lang="ru-RU" spc="-254" dirty="0">
                <a:cs typeface="Tahoma"/>
              </a:rPr>
              <a:t> </a:t>
            </a:r>
            <a:r>
              <a:rPr lang="ru-RU" spc="15" dirty="0" err="1">
                <a:cs typeface="Tahoma"/>
              </a:rPr>
              <a:t>Uniform</a:t>
            </a:r>
            <a:r>
              <a:rPr lang="ru-RU" spc="-270" dirty="0">
                <a:cs typeface="Tahoma"/>
              </a:rPr>
              <a:t> </a:t>
            </a:r>
            <a:r>
              <a:rPr lang="ru-RU" spc="15" dirty="0">
                <a:cs typeface="Tahoma"/>
              </a:rPr>
              <a:t>Resource</a:t>
            </a:r>
            <a:r>
              <a:rPr lang="ru-RU" spc="-260" dirty="0">
                <a:cs typeface="Tahoma"/>
              </a:rPr>
              <a:t> </a:t>
            </a:r>
            <a:r>
              <a:rPr lang="ru-RU" spc="-15" dirty="0" err="1">
                <a:cs typeface="Tahoma"/>
              </a:rPr>
              <a:t>L</a:t>
            </a:r>
            <a:r>
              <a:rPr lang="ru-RU" spc="50" dirty="0" err="1">
                <a:cs typeface="Tahoma"/>
              </a:rPr>
              <a:t>ocat</a:t>
            </a:r>
            <a:r>
              <a:rPr lang="ru-RU" spc="45" dirty="0" err="1">
                <a:cs typeface="Tahoma"/>
              </a:rPr>
              <a:t>o</a:t>
            </a:r>
            <a:r>
              <a:rPr lang="ru-RU" spc="5" dirty="0" err="1">
                <a:cs typeface="Tahoma"/>
              </a:rPr>
              <a:t>r</a:t>
            </a:r>
            <a:endParaRPr lang="ru-RU" dirty="0">
              <a:cs typeface="Tahoma"/>
            </a:endParaRPr>
          </a:p>
          <a:p>
            <a:pPr marL="732155" indent="-2292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732790" algn="l"/>
              </a:tabLst>
            </a:pPr>
            <a:r>
              <a:rPr lang="ru-RU" spc="-35" dirty="0">
                <a:cs typeface="Tahoma"/>
              </a:rPr>
              <a:t>Виды:</a:t>
            </a:r>
            <a:endParaRPr lang="ru-RU" dirty="0">
              <a:cs typeface="Tahoma"/>
            </a:endParaRPr>
          </a:p>
          <a:p>
            <a:pPr marL="1303020" lvl="1" indent="-342900">
              <a:lnSpc>
                <a:spcPct val="100000"/>
              </a:lnSpc>
              <a:spcBef>
                <a:spcPts val="229"/>
              </a:spcBef>
              <a:tabLst>
                <a:tab pos="1189990" algn="l"/>
              </a:tabLst>
            </a:pPr>
            <a:r>
              <a:rPr lang="ru-RU" dirty="0">
                <a:cs typeface="Tahoma"/>
              </a:rPr>
              <a:t>Статический</a:t>
            </a:r>
            <a:r>
              <a:rPr lang="ru-RU" spc="-229" dirty="0">
                <a:cs typeface="Tahoma"/>
              </a:rPr>
              <a:t> </a:t>
            </a:r>
            <a:r>
              <a:rPr lang="ru-RU" spc="110" dirty="0">
                <a:cs typeface="Tahoma"/>
              </a:rPr>
              <a:t>–</a:t>
            </a:r>
            <a:r>
              <a:rPr lang="ru-RU" spc="-215" dirty="0">
                <a:cs typeface="Tahoma"/>
              </a:rPr>
              <a:t> </a:t>
            </a:r>
            <a:r>
              <a:rPr lang="ru-RU" spc="-20" dirty="0">
                <a:cs typeface="Tahoma"/>
              </a:rPr>
              <a:t>нет</a:t>
            </a:r>
            <a:r>
              <a:rPr lang="ru-RU" spc="-225" dirty="0">
                <a:cs typeface="Tahoma"/>
              </a:rPr>
              <a:t> </a:t>
            </a:r>
            <a:r>
              <a:rPr lang="ru-RU" spc="5" dirty="0">
                <a:cs typeface="Tahoma"/>
              </a:rPr>
              <a:t>доп.</a:t>
            </a:r>
            <a:r>
              <a:rPr lang="ru-RU" spc="-210" dirty="0">
                <a:cs typeface="Tahoma"/>
              </a:rPr>
              <a:t> </a:t>
            </a:r>
            <a:r>
              <a:rPr lang="ru-RU" spc="-10" dirty="0">
                <a:cs typeface="Tahoma"/>
              </a:rPr>
              <a:t>параметров</a:t>
            </a:r>
            <a:endParaRPr lang="ru-RU" dirty="0">
              <a:cs typeface="Tahoma"/>
            </a:endParaRPr>
          </a:p>
          <a:p>
            <a:pPr marL="1303020" lvl="1" indent="-342900">
              <a:lnSpc>
                <a:spcPct val="100000"/>
              </a:lnSpc>
              <a:spcBef>
                <a:spcPts val="215"/>
              </a:spcBef>
              <a:tabLst>
                <a:tab pos="1189990" algn="l"/>
              </a:tabLst>
            </a:pPr>
            <a:r>
              <a:rPr lang="ru-RU" spc="15" dirty="0">
                <a:cs typeface="Tahoma"/>
              </a:rPr>
              <a:t>Динамиче</a:t>
            </a:r>
            <a:r>
              <a:rPr lang="ru-RU" spc="-5" dirty="0">
                <a:cs typeface="Tahoma"/>
              </a:rPr>
              <a:t>с</a:t>
            </a:r>
            <a:r>
              <a:rPr lang="ru-RU" spc="-70" dirty="0">
                <a:cs typeface="Tahoma"/>
              </a:rPr>
              <a:t>кий</a:t>
            </a:r>
            <a:r>
              <a:rPr lang="ru-RU" spc="-215" dirty="0">
                <a:cs typeface="Tahoma"/>
              </a:rPr>
              <a:t> </a:t>
            </a:r>
            <a:r>
              <a:rPr lang="ru-RU" spc="110" dirty="0">
                <a:cs typeface="Tahoma"/>
              </a:rPr>
              <a:t>–</a:t>
            </a:r>
            <a:r>
              <a:rPr lang="ru-RU" spc="-215" dirty="0">
                <a:cs typeface="Tahoma"/>
              </a:rPr>
              <a:t> </a:t>
            </a:r>
            <a:r>
              <a:rPr lang="ru-RU" dirty="0">
                <a:cs typeface="Tahoma"/>
              </a:rPr>
              <a:t>при</a:t>
            </a:r>
            <a:r>
              <a:rPr lang="ru-RU" spc="-10" dirty="0">
                <a:cs typeface="Tahoma"/>
              </a:rPr>
              <a:t>с</a:t>
            </a:r>
            <a:r>
              <a:rPr lang="ru-RU" spc="-5" dirty="0">
                <a:cs typeface="Tahoma"/>
              </a:rPr>
              <a:t>ут</a:t>
            </a:r>
            <a:r>
              <a:rPr lang="ru-RU" spc="10" dirty="0">
                <a:cs typeface="Tahoma"/>
              </a:rPr>
              <a:t>ствуют</a:t>
            </a:r>
            <a:r>
              <a:rPr lang="ru-RU" spc="-210" dirty="0">
                <a:cs typeface="Tahoma"/>
              </a:rPr>
              <a:t> </a:t>
            </a:r>
            <a:r>
              <a:rPr lang="ru-RU" spc="-155" dirty="0">
                <a:cs typeface="Tahoma"/>
              </a:rPr>
              <a:t>&amp;,</a:t>
            </a:r>
            <a:r>
              <a:rPr lang="en-US" spc="-155" dirty="0">
                <a:cs typeface="Tahoma"/>
              </a:rPr>
              <a:t> </a:t>
            </a:r>
            <a:r>
              <a:rPr lang="ru-RU" spc="-215" dirty="0">
                <a:cs typeface="Tahoma"/>
              </a:rPr>
              <a:t> </a:t>
            </a:r>
            <a:r>
              <a:rPr lang="ru-RU" spc="-285" dirty="0">
                <a:cs typeface="Tahoma"/>
              </a:rPr>
              <a:t>=,</a:t>
            </a:r>
            <a:r>
              <a:rPr lang="ru-RU" spc="-225" dirty="0">
                <a:cs typeface="Tahoma"/>
              </a:rPr>
              <a:t> </a:t>
            </a:r>
            <a:r>
              <a:rPr lang="en-US" spc="-225" dirty="0">
                <a:cs typeface="Tahoma"/>
              </a:rPr>
              <a:t> </a:t>
            </a:r>
            <a:r>
              <a:rPr lang="ru-RU" spc="45" dirty="0">
                <a:cs typeface="Tahoma"/>
              </a:rPr>
              <a:t>?</a:t>
            </a:r>
            <a:endParaRPr lang="ru-RU" dirty="0">
              <a:cs typeface="Tahoma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36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URL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565456-8A01-44CE-8673-00B77451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28"/>
          </a:xfrm>
        </p:spPr>
        <p:txBody>
          <a:bodyPr>
            <a:normAutofit fontScale="92500" lnSpcReduction="10000"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35" dirty="0">
                <a:solidFill>
                  <a:srgbClr val="2D75B6"/>
                </a:solidFill>
                <a:cs typeface="Tahoma"/>
              </a:rPr>
              <a:t>http</a:t>
            </a:r>
            <a:r>
              <a:rPr lang="ru-RU" sz="2800" spc="-35" dirty="0">
                <a:cs typeface="Tahoma"/>
              </a:rPr>
              <a:t>://</a:t>
            </a:r>
            <a:r>
              <a:rPr lang="ru-RU" sz="2800" spc="-35" dirty="0">
                <a:solidFill>
                  <a:srgbClr val="C55A11"/>
                </a:solidFill>
                <a:cs typeface="Tahoma"/>
              </a:rPr>
              <a:t>server.org</a:t>
            </a:r>
            <a:r>
              <a:rPr lang="ru-RU" sz="2800" spc="-35" dirty="0">
                <a:cs typeface="Tahoma"/>
              </a:rPr>
              <a:t>:</a:t>
            </a:r>
            <a:r>
              <a:rPr lang="ru-RU" sz="2800" spc="-35" dirty="0">
                <a:solidFill>
                  <a:srgbClr val="BE9000"/>
                </a:solidFill>
                <a:cs typeface="Tahoma"/>
              </a:rPr>
              <a:t>8080</a:t>
            </a:r>
            <a:r>
              <a:rPr lang="ru-RU" sz="2800" spc="-35" dirty="0">
                <a:cs typeface="Tahoma"/>
              </a:rPr>
              <a:t>/</a:t>
            </a:r>
            <a:r>
              <a:rPr lang="ru-RU" sz="2800" spc="-35" dirty="0">
                <a:solidFill>
                  <a:srgbClr val="538235"/>
                </a:solidFill>
                <a:cs typeface="Tahoma"/>
              </a:rPr>
              <a:t>path/doc.html</a:t>
            </a:r>
            <a:r>
              <a:rPr lang="ru-RU" sz="2800" spc="-35" dirty="0">
                <a:cs typeface="Tahoma"/>
              </a:rPr>
              <a:t>?</a:t>
            </a:r>
            <a:r>
              <a:rPr lang="ru-RU" sz="2800" spc="-35" dirty="0">
                <a:solidFill>
                  <a:srgbClr val="6F2F9F"/>
                </a:solidFill>
                <a:cs typeface="Tahoma"/>
              </a:rPr>
              <a:t>a=1&amp;b=2</a:t>
            </a:r>
            <a:r>
              <a:rPr lang="ru-RU" sz="2800" spc="-35" dirty="0">
                <a:cs typeface="Tahoma"/>
              </a:rPr>
              <a:t>#</a:t>
            </a:r>
            <a:r>
              <a:rPr lang="ru-RU" sz="2800" spc="-35" dirty="0">
                <a:solidFill>
                  <a:srgbClr val="00AFEF"/>
                </a:solidFill>
                <a:cs typeface="Tahoma"/>
              </a:rPr>
              <a:t>part1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ru-RU" sz="2800" dirty="0">
              <a:cs typeface="Tahoma"/>
            </a:endParaRPr>
          </a:p>
          <a:p>
            <a:pPr marL="232410" indent="-220345">
              <a:lnSpc>
                <a:spcPct val="100000"/>
              </a:lnSpc>
              <a:buChar char="•"/>
              <a:tabLst>
                <a:tab pos="233045" algn="l"/>
              </a:tabLst>
            </a:pPr>
            <a:r>
              <a:rPr lang="ru-RU" sz="2800" spc="20" dirty="0" err="1">
                <a:cs typeface="Tahoma"/>
              </a:rPr>
              <a:t>ht</a:t>
            </a:r>
            <a:r>
              <a:rPr lang="ru-RU" sz="2800" spc="5" dirty="0" err="1">
                <a:cs typeface="Tahoma"/>
              </a:rPr>
              <a:t>t</a:t>
            </a:r>
            <a:r>
              <a:rPr lang="ru-RU" sz="2800" spc="50" dirty="0" err="1">
                <a:cs typeface="Tahoma"/>
              </a:rPr>
              <a:t>p</a:t>
            </a:r>
            <a:r>
              <a:rPr lang="ru-RU" sz="2800" spc="-254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—</a:t>
            </a:r>
            <a:r>
              <a:rPr lang="ru-RU" sz="2800" spc="-265" dirty="0">
                <a:cs typeface="Tahoma"/>
              </a:rPr>
              <a:t> </a:t>
            </a:r>
            <a:r>
              <a:rPr lang="ru-RU" sz="2800" spc="-15" dirty="0">
                <a:cs typeface="Tahoma"/>
              </a:rPr>
              <a:t>про</a:t>
            </a:r>
            <a:r>
              <a:rPr lang="ru-RU" sz="2800" spc="-20" dirty="0">
                <a:cs typeface="Tahoma"/>
              </a:rPr>
              <a:t>т</a:t>
            </a:r>
            <a:r>
              <a:rPr lang="ru-RU" sz="2800" spc="-50" dirty="0">
                <a:cs typeface="Tahoma"/>
              </a:rPr>
              <a:t>окол;</a:t>
            </a:r>
            <a:endParaRPr lang="ru-RU" sz="2800" dirty="0">
              <a:cs typeface="Tahoma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233045" algn="l"/>
              </a:tabLst>
            </a:pPr>
            <a:r>
              <a:rPr lang="ru-RU" sz="2800" spc="15" dirty="0">
                <a:cs typeface="Tahoma"/>
              </a:rPr>
              <a:t> server</a:t>
            </a:r>
            <a:r>
              <a:rPr lang="ru-RU" sz="2800" spc="-25" dirty="0">
                <a:cs typeface="Tahoma"/>
              </a:rPr>
              <a:t>.org</a:t>
            </a:r>
            <a:r>
              <a:rPr lang="ru-RU" sz="2800" spc="-270" dirty="0">
                <a:cs typeface="Tahoma"/>
              </a:rPr>
              <a:t> </a:t>
            </a:r>
            <a:r>
              <a:rPr lang="ru-RU" sz="2800" spc="-50" dirty="0">
                <a:cs typeface="Tahoma"/>
              </a:rPr>
              <a:t>—</a:t>
            </a:r>
            <a:r>
              <a:rPr lang="ru-RU" sz="2800" spc="-265" dirty="0">
                <a:cs typeface="Tahoma"/>
              </a:rPr>
              <a:t> </a:t>
            </a:r>
            <a:r>
              <a:rPr lang="ru-RU" sz="2800" spc="30" dirty="0">
                <a:cs typeface="Tahoma"/>
              </a:rPr>
              <a:t>DNS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60" dirty="0">
                <a:cs typeface="Tahoma"/>
              </a:rPr>
              <a:t>имя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30" dirty="0">
                <a:cs typeface="Tahoma"/>
              </a:rPr>
              <a:t>сервера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25" dirty="0">
                <a:cs typeface="Tahoma"/>
              </a:rPr>
              <a:t>(может</a:t>
            </a:r>
            <a:r>
              <a:rPr lang="ru-RU" sz="2800" spc="-270" dirty="0">
                <a:cs typeface="Tahoma"/>
              </a:rPr>
              <a:t> </a:t>
            </a:r>
            <a:r>
              <a:rPr lang="ru-RU" sz="2800" spc="-45" dirty="0">
                <a:cs typeface="Tahoma"/>
              </a:rPr>
              <a:t>указываться</a:t>
            </a:r>
            <a:r>
              <a:rPr lang="ru-RU" sz="2800" spc="-240" dirty="0">
                <a:cs typeface="Tahoma"/>
              </a:rPr>
              <a:t> </a:t>
            </a:r>
            <a:r>
              <a:rPr lang="ru-RU" sz="2800" spc="5" dirty="0" err="1">
                <a:cs typeface="Tahoma"/>
              </a:rPr>
              <a:t>ip</a:t>
            </a:r>
            <a:r>
              <a:rPr lang="ru-RU" sz="2800" spc="190" dirty="0">
                <a:cs typeface="Tahoma"/>
              </a:rPr>
              <a:t>-</a:t>
            </a:r>
            <a:r>
              <a:rPr lang="ru-RU" sz="2800" spc="105" dirty="0">
                <a:cs typeface="Tahoma"/>
              </a:rPr>
              <a:t>ад</a:t>
            </a:r>
            <a:r>
              <a:rPr lang="ru-RU" sz="2800" spc="100" dirty="0">
                <a:cs typeface="Tahoma"/>
              </a:rPr>
              <a:t>р</a:t>
            </a:r>
            <a:r>
              <a:rPr lang="ru-RU" sz="2800" spc="75" dirty="0">
                <a:cs typeface="Tahoma"/>
              </a:rPr>
              <a:t>ес </a:t>
            </a:r>
            <a:r>
              <a:rPr lang="ru-RU" sz="2800" spc="-110" dirty="0">
                <a:cs typeface="Tahoma"/>
              </a:rPr>
              <a:t>машины);</a:t>
            </a:r>
            <a:endParaRPr lang="ru-RU" sz="2800" dirty="0">
              <a:cs typeface="Tahoma"/>
            </a:endParaRPr>
          </a:p>
          <a:p>
            <a:pPr marL="232410" indent="-220345">
              <a:lnSpc>
                <a:spcPct val="100000"/>
              </a:lnSpc>
              <a:buChar char="•"/>
              <a:tabLst>
                <a:tab pos="233045" algn="l"/>
              </a:tabLst>
            </a:pPr>
            <a:r>
              <a:rPr lang="ru-RU" sz="2800" spc="-5" dirty="0">
                <a:cs typeface="Tahoma"/>
              </a:rPr>
              <a:t>8</a:t>
            </a:r>
            <a:r>
              <a:rPr lang="ru-RU" sz="2800" spc="165" dirty="0">
                <a:cs typeface="Tahoma"/>
              </a:rPr>
              <a:t>080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—</a:t>
            </a:r>
            <a:r>
              <a:rPr lang="ru-RU" sz="2800" spc="-265" dirty="0">
                <a:cs typeface="Tahoma"/>
              </a:rPr>
              <a:t> </a:t>
            </a:r>
            <a:r>
              <a:rPr lang="ru-RU" sz="2800" spc="85" dirty="0">
                <a:cs typeface="Tahoma"/>
              </a:rPr>
              <a:t>TCP</a:t>
            </a:r>
            <a:r>
              <a:rPr lang="ru-RU" sz="2800" spc="-265" dirty="0">
                <a:cs typeface="Tahoma"/>
              </a:rPr>
              <a:t> </a:t>
            </a:r>
            <a:r>
              <a:rPr lang="ru-RU" sz="2800" spc="-15" dirty="0">
                <a:cs typeface="Tahoma"/>
              </a:rPr>
              <a:t>пор</a:t>
            </a:r>
            <a:r>
              <a:rPr lang="ru-RU" sz="2800" spc="-20" dirty="0">
                <a:cs typeface="Tahoma"/>
              </a:rPr>
              <a:t>т</a:t>
            </a:r>
            <a:r>
              <a:rPr lang="ru-RU" sz="2800" spc="-345" dirty="0">
                <a:cs typeface="Tahoma"/>
              </a:rPr>
              <a:t>;</a:t>
            </a:r>
            <a:endParaRPr lang="ru-RU" sz="2800" dirty="0">
              <a:cs typeface="Tahoma"/>
            </a:endParaRPr>
          </a:p>
          <a:p>
            <a:pPr marL="233045" indent="-220345">
              <a:lnSpc>
                <a:spcPct val="100000"/>
              </a:lnSpc>
              <a:buChar char="•"/>
              <a:tabLst>
                <a:tab pos="233045" algn="l"/>
              </a:tabLst>
            </a:pPr>
            <a:r>
              <a:rPr lang="ru-RU" sz="2800" spc="30" dirty="0">
                <a:cs typeface="Tahoma"/>
              </a:rPr>
              <a:t>/</a:t>
            </a:r>
            <a:r>
              <a:rPr lang="ru-RU" sz="2800" spc="30" dirty="0" err="1">
                <a:cs typeface="Tahoma"/>
              </a:rPr>
              <a:t>path</a:t>
            </a:r>
            <a:r>
              <a:rPr lang="ru-RU" sz="2800" spc="80" dirty="0">
                <a:cs typeface="Tahoma"/>
              </a:rPr>
              <a:t>/do</a:t>
            </a:r>
            <a:r>
              <a:rPr lang="ru-RU" sz="2800" spc="-10" dirty="0">
                <a:cs typeface="Tahoma"/>
              </a:rPr>
              <a:t>c.h</a:t>
            </a:r>
            <a:r>
              <a:rPr lang="ru-RU" sz="2800" spc="-15" dirty="0">
                <a:cs typeface="Tahoma"/>
              </a:rPr>
              <a:t>t</a:t>
            </a:r>
            <a:r>
              <a:rPr lang="ru-RU" sz="2800" spc="-20" dirty="0">
                <a:cs typeface="Tahoma"/>
              </a:rPr>
              <a:t>ml</a:t>
            </a:r>
            <a:r>
              <a:rPr lang="ru-RU" sz="2800" spc="-245" dirty="0">
                <a:cs typeface="Tahoma"/>
              </a:rPr>
              <a:t> </a:t>
            </a:r>
            <a:r>
              <a:rPr lang="ru-RU" sz="2800" spc="-50" dirty="0">
                <a:cs typeface="Tahoma"/>
              </a:rPr>
              <a:t>—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-40" dirty="0">
                <a:cs typeface="Tahoma"/>
              </a:rPr>
              <a:t>путь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80" dirty="0">
                <a:cs typeface="Tahoma"/>
              </a:rPr>
              <a:t>к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105" dirty="0">
                <a:cs typeface="Tahoma"/>
              </a:rPr>
              <a:t>ф</a:t>
            </a:r>
            <a:r>
              <a:rPr lang="ru-RU" sz="2800" spc="-80" dirty="0">
                <a:cs typeface="Tahoma"/>
              </a:rPr>
              <a:t>айлу;</a:t>
            </a:r>
            <a:endParaRPr lang="ru-RU" sz="2800" dirty="0">
              <a:cs typeface="Tahoma"/>
            </a:endParaRPr>
          </a:p>
          <a:p>
            <a:pPr marL="232410" indent="-220345">
              <a:lnSpc>
                <a:spcPct val="100000"/>
              </a:lnSpc>
              <a:spcBef>
                <a:spcPts val="5"/>
              </a:spcBef>
              <a:buChar char="•"/>
              <a:tabLst>
                <a:tab pos="233045" algn="l"/>
              </a:tabLst>
            </a:pPr>
            <a:r>
              <a:rPr lang="ru-RU" sz="2800" spc="-40" dirty="0">
                <a:cs typeface="Tahoma"/>
              </a:rPr>
              <a:t>a</a:t>
            </a:r>
            <a:r>
              <a:rPr lang="ru-RU" sz="2800" spc="-260" dirty="0">
                <a:cs typeface="Tahoma"/>
              </a:rPr>
              <a:t>=1&amp;b=2</a:t>
            </a:r>
            <a:r>
              <a:rPr lang="ru-RU" sz="2800" spc="-254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—</a:t>
            </a:r>
            <a:r>
              <a:rPr lang="ru-RU" sz="2800" spc="-265" dirty="0">
                <a:cs typeface="Tahoma"/>
              </a:rPr>
              <a:t> </a:t>
            </a:r>
            <a:r>
              <a:rPr lang="ru-RU" sz="2800" spc="-15" dirty="0">
                <a:cs typeface="Tahoma"/>
              </a:rPr>
              <a:t>параметры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25" dirty="0">
                <a:cs typeface="Tahoma"/>
              </a:rPr>
              <a:t>запроса;</a:t>
            </a:r>
            <a:endParaRPr lang="ru-RU" sz="2800" dirty="0">
              <a:cs typeface="Tahoma"/>
            </a:endParaRPr>
          </a:p>
          <a:p>
            <a:pPr marL="232410" indent="-220345">
              <a:lnSpc>
                <a:spcPct val="100000"/>
              </a:lnSpc>
              <a:buChar char="•"/>
              <a:tabLst>
                <a:tab pos="233045" algn="l"/>
              </a:tabLst>
            </a:pPr>
            <a:r>
              <a:rPr lang="ru-RU" sz="2800" spc="5" dirty="0">
                <a:cs typeface="Tahoma"/>
              </a:rPr>
              <a:t>par</a:t>
            </a:r>
            <a:r>
              <a:rPr lang="ru-RU" sz="2800" spc="-204" dirty="0">
                <a:cs typeface="Tahoma"/>
              </a:rPr>
              <a:t>t1</a:t>
            </a:r>
            <a:r>
              <a:rPr lang="ru-RU" sz="2800" spc="-275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—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якорь,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45" dirty="0">
                <a:cs typeface="Tahoma"/>
              </a:rPr>
              <a:t>п</a:t>
            </a:r>
            <a:r>
              <a:rPr lang="ru-RU" sz="2800" spc="-55" dirty="0">
                <a:cs typeface="Tahoma"/>
              </a:rPr>
              <a:t>о</a:t>
            </a:r>
            <a:r>
              <a:rPr lang="ru-RU" sz="2800" dirty="0">
                <a:cs typeface="Tahoma"/>
              </a:rPr>
              <a:t>ложение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85" dirty="0">
                <a:cs typeface="Tahoma"/>
              </a:rPr>
              <a:t>н</a:t>
            </a:r>
            <a:r>
              <a:rPr lang="ru-RU" sz="2800" spc="-45" dirty="0">
                <a:cs typeface="Tahoma"/>
              </a:rPr>
              <a:t>а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20" dirty="0">
                <a:cs typeface="Tahoma"/>
              </a:rPr>
              <a:t>странице.</a:t>
            </a:r>
            <a:endParaRPr lang="ru-RU" sz="28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8746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en-US" dirty="0"/>
              <a:t>URL</a:t>
            </a:r>
            <a:endParaRPr lang="ru-RU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62E6316B-F3BF-4A9D-8D7D-65C12A5A1E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3058668"/>
            <a:ext cx="10195560" cy="7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Абсолютные и относительные </a:t>
            </a:r>
            <a:r>
              <a:rPr lang="en-US" dirty="0"/>
              <a:t>URL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565456-8A01-44CE-8673-00B77451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28"/>
          </a:xfrm>
        </p:spPr>
        <p:txBody>
          <a:bodyPr>
            <a:normAutofit fontScale="92500"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25" dirty="0">
                <a:cs typeface="Tahoma"/>
                <a:hlinkClick r:id="rId2"/>
              </a:rPr>
              <a:t>htt</a:t>
            </a:r>
            <a:r>
              <a:rPr lang="ru-RU" sz="2800" spc="20" dirty="0">
                <a:cs typeface="Tahoma"/>
                <a:hlinkClick r:id="rId2"/>
              </a:rPr>
              <a:t>p</a:t>
            </a:r>
            <a:r>
              <a:rPr lang="ru-RU" sz="2800" spc="-15" dirty="0">
                <a:cs typeface="Tahoma"/>
                <a:hlinkClick r:id="rId2"/>
              </a:rPr>
              <a:t>:/</a:t>
            </a:r>
            <a:r>
              <a:rPr lang="ru-RU" sz="2800" spc="-10" dirty="0">
                <a:cs typeface="Tahoma"/>
                <a:hlinkClick r:id="rId2"/>
              </a:rPr>
              <a:t>/</a:t>
            </a:r>
            <a:r>
              <a:rPr lang="ru-RU" sz="2800" spc="15" dirty="0">
                <a:cs typeface="Tahoma"/>
                <a:hlinkClick r:id="rId2"/>
              </a:rPr>
              <a:t>se</a:t>
            </a:r>
            <a:r>
              <a:rPr lang="ru-RU" sz="2800" spc="20" dirty="0">
                <a:cs typeface="Tahoma"/>
                <a:hlinkClick r:id="rId2"/>
              </a:rPr>
              <a:t>r</a:t>
            </a:r>
            <a:r>
              <a:rPr lang="ru-RU" sz="2800" spc="10" dirty="0">
                <a:cs typeface="Tahoma"/>
                <a:hlinkClick r:id="rId2"/>
              </a:rPr>
              <a:t>ve</a:t>
            </a:r>
            <a:r>
              <a:rPr lang="ru-RU" sz="2800" spc="15" dirty="0">
                <a:cs typeface="Tahoma"/>
                <a:hlinkClick r:id="rId2"/>
              </a:rPr>
              <a:t>r</a:t>
            </a:r>
            <a:r>
              <a:rPr lang="ru-RU" sz="2800" spc="10" dirty="0">
                <a:cs typeface="Tahoma"/>
                <a:hlinkClick r:id="rId2"/>
              </a:rPr>
              <a:t>.org</a:t>
            </a:r>
            <a:r>
              <a:rPr lang="ru-RU" sz="2800" spc="15" dirty="0">
                <a:cs typeface="Tahoma"/>
                <a:hlinkClick r:id="rId2"/>
              </a:rPr>
              <a:t>/</a:t>
            </a:r>
            <a:r>
              <a:rPr lang="ru-RU" sz="2800" spc="-114" dirty="0">
                <a:cs typeface="Tahoma"/>
                <a:hlinkClick r:id="rId2"/>
              </a:rPr>
              <a:t>1.html</a:t>
            </a:r>
            <a:r>
              <a:rPr lang="ru-RU" sz="2800" spc="-275" dirty="0">
                <a:cs typeface="Tahoma"/>
                <a:hlinkClick r:id="rId2"/>
              </a:rPr>
              <a:t> </a:t>
            </a:r>
            <a:r>
              <a:rPr lang="ru-RU" sz="2800" spc="-55" dirty="0">
                <a:cs typeface="Tahoma"/>
              </a:rPr>
              <a:t>—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-30" dirty="0">
                <a:cs typeface="Tahoma"/>
              </a:rPr>
              <a:t>абсолютный;</a:t>
            </a:r>
            <a:endParaRPr lang="ru-RU" sz="2800" dirty="0"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-15" dirty="0">
                <a:cs typeface="Tahoma"/>
              </a:rPr>
              <a:t>//server.org/1.html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—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dirty="0">
                <a:cs typeface="Tahoma"/>
              </a:rPr>
              <a:t>абсолютный</a:t>
            </a:r>
            <a:r>
              <a:rPr lang="ru-RU" sz="2800" spc="-240" dirty="0">
                <a:cs typeface="Tahoma"/>
              </a:rPr>
              <a:t> </a:t>
            </a:r>
            <a:r>
              <a:rPr lang="ru-RU" sz="2800" spc="-35" dirty="0">
                <a:cs typeface="Tahoma"/>
              </a:rPr>
              <a:t>(</a:t>
            </a:r>
            <a:r>
              <a:rPr lang="ru-RU" sz="2800" spc="-35" dirty="0" err="1">
                <a:cs typeface="Tahoma"/>
              </a:rPr>
              <a:t>schemeless</a:t>
            </a:r>
            <a:r>
              <a:rPr lang="ru-RU" sz="2800" spc="-35" dirty="0">
                <a:cs typeface="Tahoma"/>
              </a:rPr>
              <a:t>);</a:t>
            </a:r>
            <a:endParaRPr lang="ru-RU" sz="2800" dirty="0">
              <a:cs typeface="Tahoma"/>
            </a:endParaRPr>
          </a:p>
          <a:p>
            <a:pPr marL="241300" marR="896619" indent="-228600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150" dirty="0">
                <a:cs typeface="Tahoma"/>
              </a:rPr>
              <a:t>/</a:t>
            </a:r>
            <a:r>
              <a:rPr lang="ru-RU" sz="2800" dirty="0" err="1">
                <a:cs typeface="Tahoma"/>
              </a:rPr>
              <a:t>ano</a:t>
            </a:r>
            <a:r>
              <a:rPr lang="ru-RU" sz="2800" spc="-15" dirty="0" err="1">
                <a:cs typeface="Tahoma"/>
              </a:rPr>
              <a:t>t</a:t>
            </a:r>
            <a:r>
              <a:rPr lang="ru-RU" sz="2800" spc="-5" dirty="0" err="1">
                <a:cs typeface="Tahoma"/>
              </a:rPr>
              <a:t>her</a:t>
            </a:r>
            <a:r>
              <a:rPr lang="ru-RU" sz="2800" spc="150" dirty="0">
                <a:cs typeface="Tahoma"/>
              </a:rPr>
              <a:t>/</a:t>
            </a:r>
            <a:r>
              <a:rPr lang="ru-RU" sz="2800" spc="-15" dirty="0" err="1">
                <a:cs typeface="Tahoma"/>
              </a:rPr>
              <a:t>page.h</a:t>
            </a:r>
            <a:r>
              <a:rPr lang="ru-RU" sz="2800" spc="-25" dirty="0" err="1">
                <a:cs typeface="Tahoma"/>
              </a:rPr>
              <a:t>t</a:t>
            </a:r>
            <a:r>
              <a:rPr lang="ru-RU" sz="2800" spc="-35" dirty="0" err="1">
                <a:cs typeface="Tahoma"/>
              </a:rPr>
              <a:t>m</a:t>
            </a:r>
            <a:r>
              <a:rPr lang="ru-RU" sz="2800" spc="-5" dirty="0" err="1">
                <a:cs typeface="Tahoma"/>
              </a:rPr>
              <a:t>l</a:t>
            </a:r>
            <a:r>
              <a:rPr lang="ru-RU" sz="2800" dirty="0" err="1">
                <a:cs typeface="Tahoma"/>
              </a:rPr>
              <a:t>?</a:t>
            </a:r>
            <a:r>
              <a:rPr lang="ru-RU" sz="2800" spc="5" dirty="0" err="1">
                <a:cs typeface="Tahoma"/>
              </a:rPr>
              <a:t>a</a:t>
            </a:r>
            <a:r>
              <a:rPr lang="ru-RU" sz="2800" spc="-465" dirty="0">
                <a:cs typeface="Tahoma"/>
              </a:rPr>
              <a:t>=1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—</a:t>
            </a:r>
            <a:r>
              <a:rPr lang="ru-RU" sz="2800" spc="-265" dirty="0">
                <a:cs typeface="Tahoma"/>
              </a:rPr>
              <a:t> </a:t>
            </a:r>
            <a:r>
              <a:rPr lang="ru-RU" sz="2800" spc="-15" dirty="0">
                <a:cs typeface="Tahoma"/>
              </a:rPr>
              <a:t>от</a:t>
            </a:r>
            <a:r>
              <a:rPr lang="ru-RU" sz="2800" spc="-25" dirty="0">
                <a:cs typeface="Tahoma"/>
              </a:rPr>
              <a:t>н</a:t>
            </a:r>
            <a:r>
              <a:rPr lang="ru-RU" sz="2800" spc="5" dirty="0">
                <a:cs typeface="Tahoma"/>
              </a:rPr>
              <a:t>осительн</a:t>
            </a:r>
            <a:r>
              <a:rPr lang="ru-RU" sz="2800" spc="15" dirty="0">
                <a:cs typeface="Tahoma"/>
              </a:rPr>
              <a:t>ы</a:t>
            </a:r>
            <a:r>
              <a:rPr lang="ru-RU" sz="2800" spc="-95" dirty="0">
                <a:cs typeface="Tahoma"/>
              </a:rPr>
              <a:t>й</a:t>
            </a:r>
            <a:r>
              <a:rPr lang="ru-RU" sz="2800" spc="-254" dirty="0">
                <a:cs typeface="Tahoma"/>
              </a:rPr>
              <a:t> </a:t>
            </a:r>
            <a:r>
              <a:rPr lang="ru-RU" sz="2800" spc="-110" dirty="0">
                <a:cs typeface="Tahoma"/>
              </a:rPr>
              <a:t>(в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40" dirty="0">
                <a:cs typeface="Tahoma"/>
              </a:rPr>
              <a:t>пределах</a:t>
            </a:r>
            <a:r>
              <a:rPr lang="ru-RU" sz="2800" spc="50" dirty="0">
                <a:cs typeface="Tahoma"/>
              </a:rPr>
              <a:t> </a:t>
            </a:r>
            <a:r>
              <a:rPr lang="ru-RU" sz="2800" spc="-25" dirty="0">
                <a:cs typeface="Tahoma"/>
              </a:rPr>
              <a:t>домена);</a:t>
            </a:r>
            <a:endParaRPr lang="ru-RU" sz="2800" dirty="0">
              <a:cs typeface="Tahoma"/>
            </a:endParaRPr>
          </a:p>
          <a:p>
            <a:pPr marL="241300" marR="1240790" indent="-228600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25" dirty="0" err="1">
                <a:cs typeface="Tahoma"/>
              </a:rPr>
              <a:t>pictures</a:t>
            </a:r>
            <a:r>
              <a:rPr lang="ru-RU" sz="2800" spc="25" dirty="0">
                <a:cs typeface="Tahoma"/>
              </a:rPr>
              <a:t>/cat.png</a:t>
            </a:r>
            <a:r>
              <a:rPr lang="ru-RU" sz="2800" spc="-254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—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-5" dirty="0">
                <a:cs typeface="Tahoma"/>
              </a:rPr>
              <a:t>относительный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40" dirty="0">
                <a:cs typeface="Tahoma"/>
              </a:rPr>
              <a:t>(от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URL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5" dirty="0">
                <a:cs typeface="Tahoma"/>
              </a:rPr>
              <a:t>текущего </a:t>
            </a:r>
            <a:r>
              <a:rPr lang="ru-RU" sz="2800" spc="-860" dirty="0">
                <a:cs typeface="Tahoma"/>
              </a:rPr>
              <a:t> </a:t>
            </a:r>
            <a:r>
              <a:rPr lang="ru-RU" sz="2800" spc="-25" dirty="0">
                <a:cs typeface="Tahoma"/>
              </a:rPr>
              <a:t>документа);</a:t>
            </a:r>
            <a:endParaRPr lang="ru-RU" sz="2800" dirty="0"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-195" dirty="0">
                <a:cs typeface="Tahoma"/>
              </a:rPr>
              <a:t>?a=1&amp;b=2</a:t>
            </a:r>
            <a:r>
              <a:rPr lang="ru-RU" sz="2800" spc="-275" dirty="0">
                <a:cs typeface="Tahoma"/>
              </a:rPr>
              <a:t> </a:t>
            </a:r>
            <a:r>
              <a:rPr lang="ru-RU" sz="2800" spc="-50" dirty="0">
                <a:cs typeface="Tahoma"/>
              </a:rPr>
              <a:t>—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-5" dirty="0">
                <a:cs typeface="Tahoma"/>
              </a:rPr>
              <a:t>относительный</a:t>
            </a:r>
            <a:r>
              <a:rPr lang="ru-RU" sz="2800" spc="-254" dirty="0">
                <a:cs typeface="Tahoma"/>
              </a:rPr>
              <a:t> </a:t>
            </a:r>
            <a:r>
              <a:rPr lang="ru-RU" sz="2800" spc="-40" dirty="0">
                <a:cs typeface="Tahoma"/>
              </a:rPr>
              <a:t>(от</a:t>
            </a:r>
            <a:r>
              <a:rPr lang="ru-RU" sz="2800" spc="-265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URL</a:t>
            </a:r>
            <a:r>
              <a:rPr lang="ru-RU" sz="2800" spc="-254" dirty="0">
                <a:cs typeface="Tahoma"/>
              </a:rPr>
              <a:t> </a:t>
            </a:r>
            <a:r>
              <a:rPr lang="ru-RU" sz="2800" spc="-5" dirty="0">
                <a:cs typeface="Tahoma"/>
              </a:rPr>
              <a:t>текущего</a:t>
            </a:r>
            <a:r>
              <a:rPr lang="ru-RU" sz="2800" spc="-270" dirty="0">
                <a:cs typeface="Tahoma"/>
              </a:rPr>
              <a:t> </a:t>
            </a:r>
            <a:r>
              <a:rPr lang="ru-RU" sz="2800" spc="-30" dirty="0">
                <a:cs typeface="Tahoma"/>
              </a:rPr>
              <a:t>документа);</a:t>
            </a:r>
            <a:endParaRPr lang="ru-RU" sz="2800" dirty="0"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-50" dirty="0">
                <a:cs typeface="Tahoma"/>
              </a:rPr>
              <a:t>#part2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-55" dirty="0">
                <a:cs typeface="Tahoma"/>
              </a:rPr>
              <a:t>—</a:t>
            </a:r>
            <a:r>
              <a:rPr lang="ru-RU" sz="2800" spc="-254" dirty="0">
                <a:cs typeface="Tahoma"/>
              </a:rPr>
              <a:t> </a:t>
            </a:r>
            <a:r>
              <a:rPr lang="ru-RU" sz="2800" spc="-5" dirty="0">
                <a:cs typeface="Tahoma"/>
              </a:rPr>
              <a:t>относительный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-110" dirty="0">
                <a:cs typeface="Tahoma"/>
              </a:rPr>
              <a:t>(в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30" dirty="0">
                <a:cs typeface="Tahoma"/>
              </a:rPr>
              <a:t>пределах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-5" dirty="0">
                <a:cs typeface="Tahoma"/>
              </a:rPr>
              <a:t>текущего</a:t>
            </a:r>
            <a:r>
              <a:rPr lang="ru-RU" sz="2800" spc="-254" dirty="0">
                <a:cs typeface="Tahoma"/>
              </a:rPr>
              <a:t> </a:t>
            </a:r>
            <a:r>
              <a:rPr lang="ru-RU" sz="2800" spc="-30" dirty="0">
                <a:cs typeface="Tahoma"/>
              </a:rPr>
              <a:t>документа);</a:t>
            </a:r>
            <a:endParaRPr lang="ru-RU" sz="2800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197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7BD69-2FBD-4F02-BA6D-D5D2B3C0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 FOUND</a:t>
            </a:r>
          </a:p>
        </p:txBody>
      </p:sp>
    </p:spTree>
    <p:extLst>
      <p:ext uri="{BB962C8B-B14F-4D97-AF65-F5344CB8AC3E}">
        <p14:creationId xmlns:p14="http://schemas.microsoft.com/office/powerpoint/2010/main" val="292906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513A4-710D-4A17-8BC9-DE2A80A6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занятия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59BA63-A7A7-44F6-A5B5-E6B9DD469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4853" cy="4351338"/>
          </a:xfrm>
        </p:spPr>
        <p:txBody>
          <a:bodyPr/>
          <a:lstStyle/>
          <a:p>
            <a:pPr marL="241300" marR="747395" indent="-228600">
              <a:lnSpc>
                <a:spcPct val="80000"/>
              </a:lnSpc>
              <a:spcBef>
                <a:spcPts val="765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-5" dirty="0">
                <a:cs typeface="Tahoma"/>
              </a:rPr>
              <a:t>Организация</a:t>
            </a:r>
            <a:r>
              <a:rPr lang="ru-RU" sz="2800" spc="-250" dirty="0">
                <a:cs typeface="Tahoma"/>
              </a:rPr>
              <a:t> </a:t>
            </a:r>
            <a:r>
              <a:rPr lang="ru-RU" sz="2800" spc="15" dirty="0">
                <a:cs typeface="Tahoma"/>
              </a:rPr>
              <a:t>рабочего</a:t>
            </a:r>
            <a:r>
              <a:rPr lang="ru-RU" sz="2800" spc="-25" dirty="0">
                <a:cs typeface="Tahoma"/>
              </a:rPr>
              <a:t> </a:t>
            </a:r>
            <a:r>
              <a:rPr lang="ru-RU" sz="2800" spc="35" dirty="0">
                <a:cs typeface="Tahoma"/>
              </a:rPr>
              <a:t>процесса</a:t>
            </a:r>
            <a:endParaRPr lang="ru-RU" sz="2800" dirty="0"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35" dirty="0">
                <a:cs typeface="Tahoma"/>
              </a:rPr>
              <a:t>Web1.0 – Web 4.0</a:t>
            </a:r>
            <a:endParaRPr lang="ru-RU" sz="2800" dirty="0"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-55" dirty="0">
                <a:cs typeface="Tahoma"/>
              </a:rPr>
              <a:t>URL</a:t>
            </a:r>
            <a:endParaRPr lang="ru-RU" sz="2800" dirty="0"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-50" dirty="0">
                <a:cs typeface="Tahoma"/>
              </a:rPr>
              <a:t>HTTP</a:t>
            </a:r>
            <a:endParaRPr lang="ru-RU" sz="2800" dirty="0"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spc="70" dirty="0">
                <a:cs typeface="Tahoma"/>
              </a:rPr>
              <a:t>Стек</a:t>
            </a:r>
            <a:r>
              <a:rPr lang="ru-RU" sz="2800" spc="-260" dirty="0">
                <a:cs typeface="Tahoma"/>
              </a:rPr>
              <a:t> </a:t>
            </a:r>
            <a:r>
              <a:rPr lang="ru-RU" sz="2800" spc="90" dirty="0">
                <a:cs typeface="Tahoma"/>
              </a:rPr>
              <a:t>для</a:t>
            </a:r>
            <a:r>
              <a:rPr lang="ru-RU" sz="2800" spc="-275" dirty="0">
                <a:cs typeface="Tahoma"/>
              </a:rPr>
              <a:t> </a:t>
            </a:r>
            <a:r>
              <a:rPr lang="ru-RU" sz="2800" spc="40" dirty="0">
                <a:cs typeface="Tahoma"/>
              </a:rPr>
              <a:t>Web</a:t>
            </a:r>
            <a:r>
              <a:rPr lang="ru-RU" sz="2800" spc="190" dirty="0">
                <a:cs typeface="Tahoma"/>
              </a:rPr>
              <a:t>-</a:t>
            </a:r>
            <a:r>
              <a:rPr lang="ru-RU" sz="2800" spc="-5" dirty="0">
                <a:cs typeface="Tahoma"/>
              </a:rPr>
              <a:t>прил</a:t>
            </a:r>
            <a:r>
              <a:rPr lang="ru-RU" sz="2800" spc="-20" dirty="0">
                <a:cs typeface="Tahoma"/>
              </a:rPr>
              <a:t>о</a:t>
            </a:r>
            <a:r>
              <a:rPr lang="ru-RU" sz="2800" spc="-25" dirty="0">
                <a:cs typeface="Tahoma"/>
              </a:rPr>
              <a:t>же</a:t>
            </a:r>
            <a:r>
              <a:rPr lang="ru-RU" sz="2800" spc="-30" dirty="0">
                <a:cs typeface="Tahoma"/>
              </a:rPr>
              <a:t>н</a:t>
            </a:r>
            <a:r>
              <a:rPr lang="ru-RU" sz="2800" spc="-85" dirty="0">
                <a:cs typeface="Tahoma"/>
              </a:rPr>
              <a:t>ий</a:t>
            </a:r>
            <a:endParaRPr lang="ru-RU" sz="2800" dirty="0">
              <a:cs typeface="Tahoma"/>
            </a:endParaRPr>
          </a:p>
          <a:p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DE7B40C-7914-44FA-91AB-551C0BDCD96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3053" y="1690688"/>
            <a:ext cx="3438278" cy="2910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148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HTTP?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565456-8A01-44CE-8673-00B77451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1228"/>
          </a:xfrm>
        </p:spPr>
        <p:txBody>
          <a:bodyPr>
            <a:norm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800" b="1" dirty="0">
                <a:cs typeface="Tahoma"/>
              </a:rPr>
              <a:t>HTTP </a:t>
            </a:r>
            <a:r>
              <a:rPr lang="ru-RU" sz="2800" dirty="0">
                <a:cs typeface="Tahoma"/>
              </a:rPr>
              <a:t>— это протокол, позволяющий получать различные ресурсы, например HTML-документы. Протокол HTTP лежит в основе обмена данными в Интернете.</a:t>
            </a:r>
          </a:p>
        </p:txBody>
      </p:sp>
    </p:spTree>
    <p:extLst>
      <p:ext uri="{BB962C8B-B14F-4D97-AF65-F5344CB8AC3E}">
        <p14:creationId xmlns:p14="http://schemas.microsoft.com/office/powerpoint/2010/main" val="2158952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HTTP?</a:t>
            </a:r>
            <a:endParaRPr lang="ru-RU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D2D82766-710C-47DD-B024-07A00BA255E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736890"/>
            <a:ext cx="7484822" cy="43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0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Место </a:t>
            </a:r>
            <a:r>
              <a:rPr lang="en-US" dirty="0"/>
              <a:t>HTTP </a:t>
            </a:r>
            <a:r>
              <a:rPr lang="ru-RU" dirty="0"/>
              <a:t>в </a:t>
            </a:r>
            <a:r>
              <a:rPr lang="en-US" dirty="0"/>
              <a:t>Web</a:t>
            </a:r>
            <a:endParaRPr lang="ru-RU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EDA85A17-D812-4C7D-A846-72C78896935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8"/>
            <a:ext cx="6065520" cy="43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0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Общение клиента и сервера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424022DD-68AA-4430-8A01-BEF5B758FEE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876550"/>
            <a:ext cx="9867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39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</a:t>
            </a:r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66AD6AA-93F0-40E6-A9B9-608028CC74FD}"/>
              </a:ext>
            </a:extLst>
          </p:cNvPr>
          <p:cNvSpPr txBox="1"/>
          <p:nvPr/>
        </p:nvSpPr>
        <p:spPr>
          <a:xfrm>
            <a:off x="916939" y="1799589"/>
            <a:ext cx="10206990" cy="1213152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>
              <a:lnSpc>
                <a:spcPts val="3040"/>
              </a:lnSpc>
              <a:spcBef>
                <a:spcPts val="45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Montserrat" panose="00000500000000000000" pitchFamily="2" charset="-52"/>
                <a:cs typeface="Tahoma"/>
              </a:rPr>
              <a:t>Несмотря на свою функциональность у HTTP есть один очень  важный </a:t>
            </a:r>
            <a:r>
              <a:rPr sz="2800" dirty="0" err="1">
                <a:latin typeface="Montserrat" panose="00000500000000000000" pitchFamily="2" charset="-52"/>
                <a:cs typeface="Tahoma"/>
              </a:rPr>
              <a:t>недостаток</a:t>
            </a:r>
            <a:r>
              <a:rPr sz="2800" dirty="0">
                <a:latin typeface="Montserrat" panose="00000500000000000000" pitchFamily="2" charset="-52"/>
                <a:cs typeface="Tahoma"/>
              </a:rPr>
              <a:t> </a:t>
            </a:r>
            <a:r>
              <a:rPr sz="2800" dirty="0">
                <a:latin typeface="Montserrat" panose="00000500000000000000" pitchFamily="2" charset="-52"/>
                <a:cs typeface="Arial MT"/>
              </a:rPr>
              <a:t>―</a:t>
            </a:r>
            <a:r>
              <a:rPr lang="en-US" sz="2800" dirty="0">
                <a:latin typeface="Montserrat" panose="00000500000000000000" pitchFamily="2" charset="-52"/>
                <a:cs typeface="Arial MT"/>
              </a:rPr>
              <a:t> </a:t>
            </a:r>
            <a:r>
              <a:rPr sz="2800" b="1" dirty="0" err="1">
                <a:latin typeface="Montserrat" panose="00000500000000000000" pitchFamily="2" charset="-52"/>
                <a:cs typeface="Trebuchet MS"/>
              </a:rPr>
              <a:t>незащищённость</a:t>
            </a:r>
            <a:r>
              <a:rPr sz="2800" dirty="0">
                <a:latin typeface="Montserrat" panose="00000500000000000000" pitchFamily="2" charset="-52"/>
                <a:cs typeface="Tahoma"/>
              </a:rPr>
              <a:t>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49C3A76-F01F-41B4-9789-F1F437C2E3F4}"/>
              </a:ext>
            </a:extLst>
          </p:cNvPr>
          <p:cNvSpPr txBox="1"/>
          <p:nvPr/>
        </p:nvSpPr>
        <p:spPr>
          <a:xfrm>
            <a:off x="916939" y="3121642"/>
            <a:ext cx="983170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2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Montserrat" panose="00000500000000000000" pitchFamily="2" charset="-52"/>
                <a:cs typeface="Tahoma"/>
              </a:rPr>
              <a:t>HTTPS работает благодаря SSL/TLS-сертификату. </a:t>
            </a:r>
            <a:r>
              <a:rPr sz="2800" b="1" dirty="0">
                <a:latin typeface="Montserrat" panose="00000500000000000000" pitchFamily="2" charset="-52"/>
                <a:cs typeface="Tahoma"/>
              </a:rPr>
              <a:t>SSL/TLS-</a:t>
            </a:r>
            <a:r>
              <a:rPr sz="2800" b="1" dirty="0" err="1">
                <a:latin typeface="Montserrat" panose="00000500000000000000" pitchFamily="2" charset="-52"/>
                <a:cs typeface="Trebuchet MS"/>
              </a:rPr>
              <a:t>сертификат</a:t>
            </a:r>
            <a:r>
              <a:rPr sz="2800" b="1" dirty="0">
                <a:latin typeface="Montserrat" panose="00000500000000000000" pitchFamily="2" charset="-52"/>
                <a:cs typeface="Trebuchet MS"/>
              </a:rPr>
              <a:t> </a:t>
            </a:r>
            <a:r>
              <a:rPr sz="2800" dirty="0">
                <a:latin typeface="Montserrat" panose="00000500000000000000" pitchFamily="2" charset="-52"/>
                <a:cs typeface="Arial MT"/>
              </a:rPr>
              <a:t>― </a:t>
            </a:r>
            <a:r>
              <a:rPr sz="2800" dirty="0">
                <a:latin typeface="Montserrat" panose="00000500000000000000" pitchFamily="2" charset="-52"/>
                <a:cs typeface="Tahoma"/>
              </a:rPr>
              <a:t>это цифровая подпись сайта.</a:t>
            </a:r>
          </a:p>
        </p:txBody>
      </p:sp>
    </p:spTree>
    <p:extLst>
      <p:ext uri="{BB962C8B-B14F-4D97-AF65-F5344CB8AC3E}">
        <p14:creationId xmlns:p14="http://schemas.microsoft.com/office/powerpoint/2010/main" val="3094940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ответов </a:t>
            </a:r>
            <a:r>
              <a:rPr lang="en-US" dirty="0"/>
              <a:t>HTTP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9533903-1D79-4E0B-899F-932DDE90460D}"/>
              </a:ext>
            </a:extLst>
          </p:cNvPr>
          <p:cNvSpPr/>
          <p:nvPr/>
        </p:nvSpPr>
        <p:spPr>
          <a:xfrm>
            <a:off x="838200" y="2007313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D69F66C-C08F-40B2-96E4-C29F352AF9E8}"/>
              </a:ext>
            </a:extLst>
          </p:cNvPr>
          <p:cNvSpPr/>
          <p:nvPr/>
        </p:nvSpPr>
        <p:spPr>
          <a:xfrm>
            <a:off x="5298948" y="2014934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C4351B9-DB53-46ED-9463-F987E07F0364}"/>
              </a:ext>
            </a:extLst>
          </p:cNvPr>
          <p:cNvSpPr/>
          <p:nvPr/>
        </p:nvSpPr>
        <p:spPr>
          <a:xfrm>
            <a:off x="838200" y="321584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DC4C91F-9DC2-4CC3-8FA5-6AF5FD0AA29D}"/>
              </a:ext>
            </a:extLst>
          </p:cNvPr>
          <p:cNvSpPr/>
          <p:nvPr/>
        </p:nvSpPr>
        <p:spPr>
          <a:xfrm>
            <a:off x="5298948" y="3156409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8FC964E-7F03-4A9F-A21D-D47744E32B5B}"/>
              </a:ext>
            </a:extLst>
          </p:cNvPr>
          <p:cNvSpPr/>
          <p:nvPr/>
        </p:nvSpPr>
        <p:spPr>
          <a:xfrm>
            <a:off x="838200" y="4438094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F485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7FD0C95-E3DA-460B-BC6E-0E4D981EF5C3}"/>
              </a:ext>
            </a:extLst>
          </p:cNvPr>
          <p:cNvSpPr txBox="1"/>
          <p:nvPr/>
        </p:nvSpPr>
        <p:spPr>
          <a:xfrm>
            <a:off x="1780159" y="1995502"/>
            <a:ext cx="2707640" cy="3100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Product Sans" panose="020B0403030502040203" pitchFamily="34" charset="0"/>
                <a:cs typeface="Tahoma"/>
              </a:rPr>
              <a:t>Информационные</a:t>
            </a:r>
            <a:endParaRPr sz="2400" dirty="0">
              <a:latin typeface="Product Sans" panose="020B0403030502040203" pitchFamily="34" charset="0"/>
              <a:cs typeface="Tahoma"/>
            </a:endParaRPr>
          </a:p>
          <a:p>
            <a:pPr marL="69850">
              <a:lnSpc>
                <a:spcPct val="100000"/>
              </a:lnSpc>
              <a:spcBef>
                <a:spcPts val="15"/>
              </a:spcBef>
            </a:pPr>
            <a:r>
              <a:rPr sz="2000" spc="-20" dirty="0">
                <a:latin typeface="Product Sans" panose="020B0403030502040203" pitchFamily="34" charset="0"/>
                <a:cs typeface="Tahoma"/>
              </a:rPr>
              <a:t>100-199</a:t>
            </a:r>
            <a:endParaRPr sz="2000" dirty="0">
              <a:latin typeface="Product Sans" panose="020B0403030502040203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Product Sans" panose="020B0403030502040203" pitchFamily="34" charset="0"/>
                <a:cs typeface="Tahoma"/>
              </a:rPr>
              <a:t>Перенаправления</a:t>
            </a:r>
            <a:endParaRPr sz="240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spc="65" dirty="0">
                <a:latin typeface="Product Sans" panose="020B0403030502040203" pitchFamily="34" charset="0"/>
                <a:cs typeface="Tahoma"/>
              </a:rPr>
              <a:t>300-399</a:t>
            </a:r>
            <a:endParaRPr sz="2000" dirty="0">
              <a:latin typeface="Product Sans" panose="020B0403030502040203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spc="65" dirty="0">
                <a:latin typeface="Product Sans" panose="020B0403030502040203" pitchFamily="34" charset="0"/>
                <a:cs typeface="Tahoma"/>
              </a:rPr>
              <a:t>Серв</a:t>
            </a:r>
            <a:r>
              <a:rPr sz="2400" spc="55" dirty="0">
                <a:latin typeface="Product Sans" panose="020B0403030502040203" pitchFamily="34" charset="0"/>
                <a:cs typeface="Tahoma"/>
              </a:rPr>
              <a:t>е</a:t>
            </a:r>
            <a:r>
              <a:rPr sz="2400" spc="-10" dirty="0">
                <a:latin typeface="Product Sans" panose="020B0403030502040203" pitchFamily="34" charset="0"/>
                <a:cs typeface="Tahoma"/>
              </a:rPr>
              <a:t>р</a:t>
            </a:r>
            <a:r>
              <a:rPr sz="2400" spc="-20" dirty="0">
                <a:latin typeface="Product Sans" panose="020B0403030502040203" pitchFamily="34" charset="0"/>
                <a:cs typeface="Tahoma"/>
              </a:rPr>
              <a:t>н</a:t>
            </a:r>
            <a:r>
              <a:rPr sz="2400" spc="-15" dirty="0">
                <a:latin typeface="Product Sans" panose="020B0403030502040203" pitchFamily="34" charset="0"/>
                <a:cs typeface="Tahoma"/>
              </a:rPr>
              <a:t>ые</a:t>
            </a:r>
            <a:r>
              <a:rPr sz="2400" spc="-210" dirty="0">
                <a:latin typeface="Product Sans" panose="020B0403030502040203" pitchFamily="34" charset="0"/>
                <a:cs typeface="Tahoma"/>
              </a:rPr>
              <a:t> </a:t>
            </a:r>
            <a:r>
              <a:rPr sz="2400" spc="-45" dirty="0">
                <a:latin typeface="Product Sans" panose="020B0403030502040203" pitchFamily="34" charset="0"/>
                <a:cs typeface="Tahoma"/>
              </a:rPr>
              <a:t>ошибки</a:t>
            </a:r>
            <a:endParaRPr sz="240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spc="80" dirty="0">
                <a:latin typeface="Product Sans" panose="020B0403030502040203" pitchFamily="34" charset="0"/>
                <a:cs typeface="Tahoma"/>
              </a:rPr>
              <a:t>500-599</a:t>
            </a:r>
            <a:endParaRPr sz="2000" dirty="0">
              <a:latin typeface="Product Sans" panose="020B0403030502040203" pitchFamily="34" charset="0"/>
              <a:cs typeface="Tahoma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D11BFEA9-5EB3-4E84-A84B-B0FFB48A8593}"/>
              </a:ext>
            </a:extLst>
          </p:cNvPr>
          <p:cNvSpPr txBox="1"/>
          <p:nvPr/>
        </p:nvSpPr>
        <p:spPr>
          <a:xfrm>
            <a:off x="6231763" y="1995502"/>
            <a:ext cx="2755900" cy="181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Product Sans" panose="020B0403030502040203" pitchFamily="34" charset="0"/>
                <a:cs typeface="Tahoma"/>
              </a:rPr>
              <a:t>Успешные</a:t>
            </a:r>
            <a:endParaRPr sz="2400">
              <a:latin typeface="Product Sans" panose="020B0403030502040203" pitchFamily="34" charset="0"/>
              <a:cs typeface="Tahoma"/>
            </a:endParaRPr>
          </a:p>
          <a:p>
            <a:pPr marL="22225">
              <a:lnSpc>
                <a:spcPct val="100000"/>
              </a:lnSpc>
              <a:spcBef>
                <a:spcPts val="15"/>
              </a:spcBef>
            </a:pPr>
            <a:r>
              <a:rPr sz="2000" spc="60" dirty="0">
                <a:latin typeface="Product Sans" panose="020B0403030502040203" pitchFamily="34" charset="0"/>
                <a:cs typeface="Tahoma"/>
              </a:rPr>
              <a:t>200-299</a:t>
            </a:r>
            <a:endParaRPr sz="2000">
              <a:latin typeface="Product Sans" panose="020B0403030502040203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Product Sans" panose="020B0403030502040203" pitchFamily="34" charset="0"/>
                <a:cs typeface="Tahoma"/>
              </a:rPr>
              <a:t>Клиентские</a:t>
            </a:r>
            <a:r>
              <a:rPr sz="2400" spc="-215" dirty="0">
                <a:latin typeface="Product Sans" panose="020B0403030502040203" pitchFamily="34" charset="0"/>
                <a:cs typeface="Tahoma"/>
              </a:rPr>
              <a:t> </a:t>
            </a:r>
            <a:r>
              <a:rPr sz="2400" spc="-35" dirty="0">
                <a:latin typeface="Product Sans" panose="020B0403030502040203" pitchFamily="34" charset="0"/>
                <a:cs typeface="Tahoma"/>
              </a:rPr>
              <a:t>о</a:t>
            </a:r>
            <a:r>
              <a:rPr sz="2400" spc="-45" dirty="0">
                <a:latin typeface="Product Sans" panose="020B0403030502040203" pitchFamily="34" charset="0"/>
                <a:cs typeface="Tahoma"/>
              </a:rPr>
              <a:t>шибки</a:t>
            </a:r>
            <a:endParaRPr sz="240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spc="100" dirty="0">
                <a:latin typeface="Product Sans" panose="020B0403030502040203" pitchFamily="34" charset="0"/>
                <a:cs typeface="Tahoma"/>
              </a:rPr>
              <a:t>400-499</a:t>
            </a:r>
            <a:endParaRPr sz="2000">
              <a:latin typeface="Product Sans" panose="020B0403030502040203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1886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запросов </a:t>
            </a:r>
            <a:r>
              <a:rPr lang="en-US" dirty="0"/>
              <a:t>HTTP</a:t>
            </a:r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66AD6AA-93F0-40E6-A9B9-608028CC74FD}"/>
              </a:ext>
            </a:extLst>
          </p:cNvPr>
          <p:cNvSpPr txBox="1"/>
          <p:nvPr/>
        </p:nvSpPr>
        <p:spPr>
          <a:xfrm>
            <a:off x="916939" y="1799589"/>
            <a:ext cx="10206990" cy="354712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000" b="1" spc="150" dirty="0">
                <a:latin typeface="Montserrat" panose="00000500000000000000" pitchFamily="2" charset="-52"/>
                <a:cs typeface="Tahoma"/>
              </a:rPr>
              <a:t>G</a:t>
            </a:r>
            <a:r>
              <a:rPr lang="ru-RU" sz="2000" b="1" spc="114" dirty="0">
                <a:latin typeface="Montserrat" panose="00000500000000000000" pitchFamily="2" charset="-52"/>
                <a:cs typeface="Tahoma"/>
              </a:rPr>
              <a:t>E</a:t>
            </a:r>
            <a:r>
              <a:rPr lang="ru-RU" sz="2000" b="1" spc="-105" dirty="0">
                <a:latin typeface="Montserrat" panose="00000500000000000000" pitchFamily="2" charset="-52"/>
                <a:cs typeface="Tahoma"/>
              </a:rPr>
              <a:t>T</a:t>
            </a:r>
            <a:r>
              <a:rPr lang="ru-RU" sz="2000" spc="-215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40" dirty="0">
                <a:latin typeface="Montserrat" panose="00000500000000000000" pitchFamily="2" charset="-52"/>
                <a:cs typeface="Tahoma"/>
              </a:rPr>
              <a:t>—</a:t>
            </a:r>
            <a:r>
              <a:rPr lang="ru-RU" sz="2000" spc="-229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20" dirty="0">
                <a:latin typeface="Montserrat" panose="00000500000000000000" pitchFamily="2" charset="-52"/>
                <a:cs typeface="Tahoma"/>
              </a:rPr>
              <a:t>получение</a:t>
            </a:r>
            <a:r>
              <a:rPr lang="ru-RU" sz="2000" spc="-210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75" dirty="0">
                <a:latin typeface="Montserrat" panose="00000500000000000000" pitchFamily="2" charset="-52"/>
                <a:cs typeface="Tahoma"/>
              </a:rPr>
              <a:t>ре</a:t>
            </a:r>
            <a:r>
              <a:rPr lang="ru-RU" sz="2000" spc="55" dirty="0">
                <a:latin typeface="Montserrat" panose="00000500000000000000" pitchFamily="2" charset="-52"/>
                <a:cs typeface="Tahoma"/>
              </a:rPr>
              <a:t>с</a:t>
            </a:r>
            <a:r>
              <a:rPr lang="ru-RU" sz="2000" spc="40" dirty="0">
                <a:latin typeface="Montserrat" panose="00000500000000000000" pitchFamily="2" charset="-52"/>
                <a:cs typeface="Tahoma"/>
              </a:rPr>
              <a:t>урса</a:t>
            </a:r>
            <a:endParaRPr lang="ru-RU" sz="2000" dirty="0">
              <a:latin typeface="Montserrat" panose="00000500000000000000" pitchFamily="2" charset="-52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000" b="1" spc="85" dirty="0">
                <a:latin typeface="Montserrat" panose="00000500000000000000" pitchFamily="2" charset="-52"/>
                <a:cs typeface="Tahoma"/>
              </a:rPr>
              <a:t>POS</a:t>
            </a:r>
            <a:r>
              <a:rPr lang="ru-RU" sz="2000" b="1" spc="-110" dirty="0">
                <a:latin typeface="Montserrat" panose="00000500000000000000" pitchFamily="2" charset="-52"/>
                <a:cs typeface="Tahoma"/>
              </a:rPr>
              <a:t>T</a:t>
            </a:r>
            <a:r>
              <a:rPr lang="ru-RU" sz="2000" spc="-235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45" dirty="0">
                <a:latin typeface="Montserrat" panose="00000500000000000000" pitchFamily="2" charset="-52"/>
                <a:cs typeface="Tahoma"/>
              </a:rPr>
              <a:t>—</a:t>
            </a:r>
            <a:r>
              <a:rPr lang="ru-RU" sz="2000" spc="-225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75" dirty="0">
                <a:latin typeface="Montserrat" panose="00000500000000000000" pitchFamily="2" charset="-52"/>
                <a:cs typeface="Tahoma"/>
              </a:rPr>
              <a:t>созда</a:t>
            </a:r>
            <a:r>
              <a:rPr lang="ru-RU" sz="2000" spc="70" dirty="0">
                <a:latin typeface="Montserrat" panose="00000500000000000000" pitchFamily="2" charset="-52"/>
                <a:cs typeface="Tahoma"/>
              </a:rPr>
              <a:t>н</a:t>
            </a:r>
            <a:r>
              <a:rPr lang="ru-RU" sz="2000" spc="-25" dirty="0">
                <a:latin typeface="Montserrat" panose="00000500000000000000" pitchFamily="2" charset="-52"/>
                <a:cs typeface="Tahoma"/>
              </a:rPr>
              <a:t>ие</a:t>
            </a:r>
            <a:r>
              <a:rPr lang="ru-RU" sz="2000" spc="-210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35" dirty="0">
                <a:latin typeface="Montserrat" panose="00000500000000000000" pitchFamily="2" charset="-52"/>
                <a:cs typeface="Tahoma"/>
              </a:rPr>
              <a:t>р</a:t>
            </a:r>
            <a:r>
              <a:rPr lang="ru-RU" sz="2000" spc="20" dirty="0">
                <a:latin typeface="Montserrat" panose="00000500000000000000" pitchFamily="2" charset="-52"/>
                <a:cs typeface="Tahoma"/>
              </a:rPr>
              <a:t>е</a:t>
            </a:r>
            <a:r>
              <a:rPr lang="ru-RU" sz="2000" spc="85" dirty="0">
                <a:latin typeface="Montserrat" panose="00000500000000000000" pitchFamily="2" charset="-52"/>
                <a:cs typeface="Tahoma"/>
              </a:rPr>
              <a:t>сур</a:t>
            </a:r>
            <a:r>
              <a:rPr lang="ru-RU" sz="2000" spc="65" dirty="0">
                <a:latin typeface="Montserrat" panose="00000500000000000000" pitchFamily="2" charset="-52"/>
                <a:cs typeface="Tahoma"/>
              </a:rPr>
              <a:t>с</a:t>
            </a:r>
            <a:r>
              <a:rPr lang="ru-RU" sz="2000" spc="-40" dirty="0">
                <a:latin typeface="Montserrat" panose="00000500000000000000" pitchFamily="2" charset="-52"/>
                <a:cs typeface="Tahoma"/>
              </a:rPr>
              <a:t>а</a:t>
            </a:r>
            <a:endParaRPr lang="ru-RU" sz="2000" dirty="0">
              <a:latin typeface="Montserrat" panose="00000500000000000000" pitchFamily="2" charset="-52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000" b="1" spc="-40" dirty="0">
                <a:latin typeface="Montserrat" panose="00000500000000000000" pitchFamily="2" charset="-52"/>
                <a:cs typeface="Tahoma"/>
              </a:rPr>
              <a:t>PUT</a:t>
            </a:r>
            <a:r>
              <a:rPr lang="ru-RU" sz="2000" spc="-225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45" dirty="0">
                <a:latin typeface="Montserrat" panose="00000500000000000000" pitchFamily="2" charset="-52"/>
                <a:cs typeface="Tahoma"/>
              </a:rPr>
              <a:t>—</a:t>
            </a:r>
            <a:r>
              <a:rPr lang="ru-RU" sz="2000" spc="-229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5" dirty="0">
                <a:latin typeface="Montserrat" panose="00000500000000000000" pitchFamily="2" charset="-52"/>
                <a:cs typeface="Tahoma"/>
              </a:rPr>
              <a:t>обновление</a:t>
            </a:r>
            <a:r>
              <a:rPr lang="ru-RU" sz="2000" spc="-195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50" dirty="0">
                <a:latin typeface="Montserrat" panose="00000500000000000000" pitchFamily="2" charset="-52"/>
                <a:cs typeface="Tahoma"/>
              </a:rPr>
              <a:t>ресурса</a:t>
            </a:r>
            <a:endParaRPr lang="ru-RU" sz="2000" dirty="0">
              <a:latin typeface="Montserrat" panose="00000500000000000000" pitchFamily="2" charset="-52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000" b="1" spc="-10" dirty="0">
                <a:latin typeface="Montserrat" panose="00000500000000000000" pitchFamily="2" charset="-52"/>
                <a:cs typeface="Tahoma"/>
              </a:rPr>
              <a:t>D</a:t>
            </a:r>
            <a:r>
              <a:rPr lang="ru-RU" sz="2000" b="1" spc="-20" dirty="0">
                <a:latin typeface="Montserrat" panose="00000500000000000000" pitchFamily="2" charset="-52"/>
                <a:cs typeface="Tahoma"/>
              </a:rPr>
              <a:t>E</a:t>
            </a:r>
            <a:r>
              <a:rPr lang="ru-RU" sz="2000" b="1" spc="-50" dirty="0">
                <a:latin typeface="Montserrat" panose="00000500000000000000" pitchFamily="2" charset="-52"/>
                <a:cs typeface="Tahoma"/>
              </a:rPr>
              <a:t>LETE</a:t>
            </a:r>
            <a:r>
              <a:rPr lang="ru-RU" sz="2000" spc="-204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45" dirty="0">
                <a:latin typeface="Montserrat" panose="00000500000000000000" pitchFamily="2" charset="-52"/>
                <a:cs typeface="Tahoma"/>
              </a:rPr>
              <a:t>—</a:t>
            </a:r>
            <a:r>
              <a:rPr lang="ru-RU" sz="2000" spc="-240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40" dirty="0">
                <a:latin typeface="Montserrat" panose="00000500000000000000" pitchFamily="2" charset="-52"/>
                <a:cs typeface="Tahoma"/>
              </a:rPr>
              <a:t>удале</a:t>
            </a:r>
            <a:r>
              <a:rPr lang="ru-RU" sz="2000" spc="35" dirty="0">
                <a:latin typeface="Montserrat" panose="00000500000000000000" pitchFamily="2" charset="-52"/>
                <a:cs typeface="Tahoma"/>
              </a:rPr>
              <a:t>н</a:t>
            </a:r>
            <a:r>
              <a:rPr lang="ru-RU" sz="2000" spc="-25" dirty="0">
                <a:latin typeface="Montserrat" panose="00000500000000000000" pitchFamily="2" charset="-52"/>
                <a:cs typeface="Tahoma"/>
              </a:rPr>
              <a:t>ие</a:t>
            </a:r>
            <a:r>
              <a:rPr lang="ru-RU" sz="2000" spc="-195" dirty="0"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35" dirty="0">
                <a:latin typeface="Montserrat" panose="00000500000000000000" pitchFamily="2" charset="-52"/>
                <a:cs typeface="Tahoma"/>
              </a:rPr>
              <a:t>р</a:t>
            </a:r>
            <a:r>
              <a:rPr lang="ru-RU" sz="2000" spc="20" dirty="0">
                <a:latin typeface="Montserrat" panose="00000500000000000000" pitchFamily="2" charset="-52"/>
                <a:cs typeface="Tahoma"/>
              </a:rPr>
              <a:t>е</a:t>
            </a:r>
            <a:r>
              <a:rPr lang="ru-RU" sz="2000" spc="85" dirty="0">
                <a:latin typeface="Montserrat" panose="00000500000000000000" pitchFamily="2" charset="-52"/>
                <a:cs typeface="Tahoma"/>
              </a:rPr>
              <a:t>сур</a:t>
            </a:r>
            <a:r>
              <a:rPr lang="ru-RU" sz="2000" spc="65" dirty="0">
                <a:latin typeface="Montserrat" panose="00000500000000000000" pitchFamily="2" charset="-52"/>
                <a:cs typeface="Tahoma"/>
              </a:rPr>
              <a:t>с</a:t>
            </a:r>
            <a:r>
              <a:rPr lang="ru-RU" sz="2000" spc="-40" dirty="0">
                <a:latin typeface="Montserrat" panose="00000500000000000000" pitchFamily="2" charset="-52"/>
                <a:cs typeface="Tahoma"/>
              </a:rPr>
              <a:t>а</a:t>
            </a:r>
            <a:endParaRPr lang="ru-RU" sz="2000" dirty="0">
              <a:latin typeface="Montserrat" panose="00000500000000000000" pitchFamily="2" charset="-52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000" b="1" spc="8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PATCH</a:t>
            </a:r>
            <a:r>
              <a:rPr lang="ru-RU" sz="2000" spc="-229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–</a:t>
            </a:r>
            <a:r>
              <a:rPr lang="ru-RU" sz="2000" spc="-2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используется</a:t>
            </a:r>
            <a:r>
              <a:rPr lang="ru-RU" sz="2000" spc="-204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7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для</a:t>
            </a:r>
            <a:r>
              <a:rPr lang="ru-RU" sz="2000" spc="-204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частичного</a:t>
            </a:r>
            <a:r>
              <a:rPr lang="ru-RU" sz="2000" spc="-204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2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изменения</a:t>
            </a:r>
            <a:r>
              <a:rPr lang="ru-RU" sz="2000" spc="-21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5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ресурса</a:t>
            </a:r>
            <a:endParaRPr lang="ru-RU" sz="2000" dirty="0">
              <a:latin typeface="Montserrat" panose="00000500000000000000" pitchFamily="2" charset="-52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000" b="1" spc="4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HEAD</a:t>
            </a:r>
            <a:r>
              <a:rPr lang="ru-RU" sz="2000" spc="-229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–</a:t>
            </a:r>
            <a:r>
              <a:rPr lang="ru-RU" sz="2000" spc="-2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2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получение</a:t>
            </a:r>
            <a:r>
              <a:rPr lang="ru-RU" sz="2000" spc="-20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ресурса,</a:t>
            </a:r>
            <a:r>
              <a:rPr lang="ru-RU" sz="2000" spc="-19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1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но</a:t>
            </a:r>
            <a:r>
              <a:rPr lang="ru-RU" sz="2000" spc="-2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4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без</a:t>
            </a:r>
            <a:r>
              <a:rPr lang="ru-RU" sz="2000" spc="-204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тела</a:t>
            </a:r>
            <a:r>
              <a:rPr lang="ru-RU" sz="2000" spc="-22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ответа</a:t>
            </a:r>
            <a:endParaRPr lang="ru-RU" sz="2000" dirty="0">
              <a:latin typeface="Montserrat" panose="00000500000000000000" pitchFamily="2" charset="-52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000" b="1" spc="114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CONNECT</a:t>
            </a:r>
            <a:r>
              <a:rPr lang="ru-RU" sz="2000" spc="-18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–</a:t>
            </a:r>
            <a:r>
              <a:rPr lang="ru-RU" sz="2000" spc="-2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1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устанавливает</a:t>
            </a:r>
            <a:r>
              <a:rPr lang="ru-RU" sz="2000" spc="-19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5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"туннель"</a:t>
            </a:r>
            <a:r>
              <a:rPr lang="ru-RU" sz="2000" spc="-19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7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к</a:t>
            </a:r>
            <a:r>
              <a:rPr lang="ru-RU" sz="2000" spc="-2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серверу,</a:t>
            </a:r>
            <a:r>
              <a:rPr lang="ru-RU" sz="2000" spc="-17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определённому</a:t>
            </a:r>
            <a:r>
              <a:rPr lang="ru-RU" sz="2000" spc="-16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3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по</a:t>
            </a:r>
            <a:r>
              <a:rPr lang="ru-RU" sz="2000" spc="-204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5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ресурсу</a:t>
            </a:r>
            <a:endParaRPr lang="ru-RU" sz="2000" dirty="0">
              <a:latin typeface="Montserrat" panose="00000500000000000000" pitchFamily="2" charset="-52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000" b="1" spc="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OPTIONS</a:t>
            </a:r>
            <a:r>
              <a:rPr lang="ru-RU" sz="2000" spc="-2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–</a:t>
            </a:r>
            <a:r>
              <a:rPr lang="ru-RU" sz="2000" spc="-2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используется</a:t>
            </a:r>
            <a:r>
              <a:rPr lang="ru-RU" sz="2000" spc="-19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7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для</a:t>
            </a:r>
            <a:r>
              <a:rPr lang="ru-RU" sz="2000" spc="-22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3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описания</a:t>
            </a:r>
            <a:r>
              <a:rPr lang="ru-RU" sz="2000" spc="-19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параметров</a:t>
            </a:r>
            <a:r>
              <a:rPr lang="ru-RU" sz="2000" spc="-2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соединения</a:t>
            </a:r>
            <a:r>
              <a:rPr lang="ru-RU" sz="2000" spc="-20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4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с</a:t>
            </a:r>
            <a:r>
              <a:rPr lang="ru-RU" sz="2000" spc="-22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5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ресурсом</a:t>
            </a:r>
            <a:endParaRPr lang="ru-RU" sz="2000" dirty="0">
              <a:latin typeface="Montserrat" panose="00000500000000000000" pitchFamily="2" charset="-52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41300" algn="l"/>
              </a:tabLst>
            </a:pPr>
            <a:r>
              <a:rPr lang="ru-RU" sz="2000" b="1" spc="4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TRACE</a:t>
            </a:r>
            <a:r>
              <a:rPr lang="ru-RU" sz="2000" spc="-23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–</a:t>
            </a:r>
            <a:r>
              <a:rPr lang="ru-RU" sz="2000" spc="-2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3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выполняет</a:t>
            </a:r>
            <a:r>
              <a:rPr lang="ru-RU" sz="2000" spc="-204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-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вызов</a:t>
            </a:r>
            <a:r>
              <a:rPr lang="ru-RU" sz="2000" spc="-2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возвращаемого</a:t>
            </a:r>
            <a:r>
              <a:rPr lang="ru-RU" sz="2000" spc="-204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тестового</a:t>
            </a:r>
            <a:r>
              <a:rPr lang="ru-RU" sz="2000" spc="-20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сообщения</a:t>
            </a:r>
            <a:r>
              <a:rPr lang="ru-RU" sz="2000" spc="-19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145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с</a:t>
            </a:r>
            <a:r>
              <a:rPr lang="ru-RU" sz="2000" spc="-22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 </a:t>
            </a:r>
            <a:r>
              <a:rPr lang="ru-RU" sz="2000" spc="50" dirty="0">
                <a:solidFill>
                  <a:srgbClr val="7E7E7E"/>
                </a:solidFill>
                <a:latin typeface="Montserrat" panose="00000500000000000000" pitchFamily="2" charset="-52"/>
                <a:cs typeface="Tahoma"/>
              </a:rPr>
              <a:t>ресурса</a:t>
            </a:r>
            <a:endParaRPr lang="ru-RU" sz="2000" dirty="0">
              <a:latin typeface="Montserrat" panose="00000500000000000000" pitchFamily="2" charset="-52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5677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</a:t>
            </a:r>
            <a:r>
              <a:rPr lang="en-US" dirty="0"/>
              <a:t>Post-</a:t>
            </a:r>
            <a:r>
              <a:rPr lang="ru-RU" dirty="0"/>
              <a:t>запроса </a:t>
            </a:r>
            <a:r>
              <a:rPr lang="en-US" dirty="0"/>
              <a:t>HTTP</a:t>
            </a:r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8EC0FAD-335B-4894-9CEB-100CD3631112}"/>
              </a:ext>
            </a:extLst>
          </p:cNvPr>
          <p:cNvSpPr txBox="1"/>
          <p:nvPr/>
        </p:nvSpPr>
        <p:spPr>
          <a:xfrm>
            <a:off x="881770" y="2642193"/>
            <a:ext cx="825832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1300" algn="l"/>
              </a:tabLst>
            </a:pPr>
            <a:r>
              <a:rPr lang="en-US" sz="2800" spc="-55" dirty="0">
                <a:latin typeface="Product Sans" panose="020B0403030502040203" pitchFamily="34" charset="0"/>
                <a:cs typeface="Tahoma"/>
              </a:rPr>
              <a:t>curl -X POST [options] [URL]</a:t>
            </a:r>
            <a:endParaRPr sz="2800" dirty="0">
              <a:latin typeface="Product Sans" panose="020B0403030502040203" pitchFamily="34" charset="0"/>
              <a:cs typeface="Tahom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8D184-5BAD-461E-8FAA-A3635CD47AAF}"/>
              </a:ext>
            </a:extLst>
          </p:cNvPr>
          <p:cNvSpPr txBox="1"/>
          <p:nvPr/>
        </p:nvSpPr>
        <p:spPr>
          <a:xfrm>
            <a:off x="838200" y="3221608"/>
            <a:ext cx="81905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2D7A"/>
                </a:solidFill>
                <a:effectLst/>
                <a:latin typeface="Product Sans" panose="020B0403030502040203" pitchFamily="34" charset="0"/>
              </a:rPr>
              <a:t>curl</a:t>
            </a:r>
            <a:r>
              <a:rPr lang="en-US" sz="2800" b="0" i="0" dirty="0">
                <a:solidFill>
                  <a:srgbClr val="006FE0"/>
                </a:solidFill>
                <a:effectLst/>
                <a:latin typeface="Product Sans" panose="020B0403030502040203" pitchFamily="34" charset="0"/>
              </a:rPr>
              <a:t> -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X</a:t>
            </a:r>
            <a:r>
              <a:rPr lang="en-US" sz="2800" b="0" i="0" dirty="0">
                <a:solidFill>
                  <a:srgbClr val="006FE0"/>
                </a:solidFill>
                <a:effectLst/>
                <a:latin typeface="Product Sans" panose="020B0403030502040203" pitchFamily="34" charset="0"/>
              </a:rPr>
              <a:t> </a:t>
            </a:r>
            <a:r>
              <a:rPr lang="en-US" sz="2800" b="0" i="0" dirty="0">
                <a:solidFill>
                  <a:srgbClr val="004ED0"/>
                </a:solidFill>
                <a:effectLst/>
                <a:latin typeface="Product Sans" panose="020B0403030502040203" pitchFamily="34" charset="0"/>
              </a:rPr>
              <a:t>POST </a:t>
            </a:r>
            <a:r>
              <a:rPr lang="en-US" sz="2800" b="0" i="0" dirty="0">
                <a:solidFill>
                  <a:srgbClr val="002D7A"/>
                </a:solidFill>
                <a:effectLst/>
                <a:latin typeface="Product Sans" panose="020B0403030502040203" pitchFamily="34" charset="0"/>
              </a:rPr>
              <a:t>https</a:t>
            </a:r>
            <a:r>
              <a:rPr lang="en-US" sz="2800" b="0" i="0" dirty="0">
                <a:solidFill>
                  <a:srgbClr val="006FE0"/>
                </a:solidFill>
                <a:effectLst/>
                <a:latin typeface="Product Sans" panose="020B0403030502040203" pitchFamily="34" charset="0"/>
              </a:rPr>
              <a:t>:</a:t>
            </a:r>
            <a:r>
              <a:rPr lang="en-US" sz="2800" b="0" i="0" dirty="0">
                <a:solidFill>
                  <a:srgbClr val="FF8000"/>
                </a:solidFill>
                <a:effectLst/>
                <a:latin typeface="Product Sans" panose="020B0403030502040203" pitchFamily="34" charset="0"/>
              </a:rPr>
              <a:t>//example.com/echo/post/json -H "Content-Type: multipart/form-data" -d '[post data]'</a:t>
            </a:r>
            <a:endParaRPr lang="ru-RU" sz="28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2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Get-</a:t>
            </a:r>
            <a:r>
              <a:rPr lang="ru-RU" dirty="0"/>
              <a:t>запроса </a:t>
            </a:r>
            <a:r>
              <a:rPr lang="en-US" dirty="0"/>
              <a:t>HTTP</a:t>
            </a:r>
            <a:endParaRPr lang="ru-R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846778-4545-43C3-8493-3203A9D2D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31532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296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Get-</a:t>
            </a:r>
            <a:r>
              <a:rPr lang="ru-RU" dirty="0"/>
              <a:t>запроса </a:t>
            </a:r>
            <a:r>
              <a:rPr lang="en-US" dirty="0"/>
              <a:t>HTTP</a:t>
            </a: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C0EE8A-B2D3-4D7B-8C54-6E2083BD5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8598"/>
            <a:ext cx="5947751" cy="493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61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C1C08-B7C3-4A4D-94D7-CC809D72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D0C2E-DB75-4D28-860D-544512BAACEC}"/>
              </a:ext>
            </a:extLst>
          </p:cNvPr>
          <p:cNvSpPr txBox="1"/>
          <p:nvPr/>
        </p:nvSpPr>
        <p:spPr>
          <a:xfrm>
            <a:off x="8793247" y="643185"/>
            <a:ext cx="30571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spc="45" dirty="0">
                <a:latin typeface="Montserrat" panose="00000500000000000000" pitchFamily="2" charset="-52"/>
              </a:rPr>
              <a:t>Waterf</a:t>
            </a:r>
            <a:r>
              <a:rPr lang="en-US" sz="4400" spc="30" dirty="0">
                <a:latin typeface="Montserrat" panose="00000500000000000000" pitchFamily="2" charset="-52"/>
              </a:rPr>
              <a:t>a</a:t>
            </a:r>
            <a:r>
              <a:rPr lang="en-US" sz="4400" spc="-110" dirty="0">
                <a:latin typeface="Montserrat" panose="00000500000000000000" pitchFamily="2" charset="-52"/>
              </a:rPr>
              <a:t>ll</a:t>
            </a:r>
            <a:endParaRPr lang="ru-RU" sz="4400" dirty="0">
              <a:latin typeface="Montserrat" panose="00000500000000000000" pitchFamily="2" charset="-52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702537E-ED5E-4CB5-905E-39ABEDE96139}"/>
              </a:ext>
            </a:extLst>
          </p:cNvPr>
          <p:cNvSpPr/>
          <p:nvPr/>
        </p:nvSpPr>
        <p:spPr>
          <a:xfrm>
            <a:off x="838200" y="2741301"/>
            <a:ext cx="1805354" cy="86533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Определение требований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D45ACEA-9C50-4C00-B0CB-A849D2A8E042}"/>
              </a:ext>
            </a:extLst>
          </p:cNvPr>
          <p:cNvSpPr/>
          <p:nvPr/>
        </p:nvSpPr>
        <p:spPr>
          <a:xfrm>
            <a:off x="2909275" y="3410686"/>
            <a:ext cx="2016681" cy="86533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Проектирование системы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311E3D8-746F-4AFD-9E7A-EBD1901D3383}"/>
              </a:ext>
            </a:extLst>
          </p:cNvPr>
          <p:cNvSpPr/>
          <p:nvPr/>
        </p:nvSpPr>
        <p:spPr>
          <a:xfrm>
            <a:off x="5199187" y="3960500"/>
            <a:ext cx="2016681" cy="86533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Реализация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99D5AAC-7EDD-4D33-9F15-F363E0A91F40}"/>
              </a:ext>
            </a:extLst>
          </p:cNvPr>
          <p:cNvSpPr/>
          <p:nvPr/>
        </p:nvSpPr>
        <p:spPr>
          <a:xfrm>
            <a:off x="7489099" y="4594631"/>
            <a:ext cx="2016681" cy="86533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Тестирование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B652D14-C74D-4858-87F9-EE696C00DC0A}"/>
              </a:ext>
            </a:extLst>
          </p:cNvPr>
          <p:cNvSpPr/>
          <p:nvPr/>
        </p:nvSpPr>
        <p:spPr>
          <a:xfrm>
            <a:off x="9833707" y="5191624"/>
            <a:ext cx="2016681" cy="13255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Запуск и поддержка</a:t>
            </a:r>
          </a:p>
        </p:txBody>
      </p: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6B0B7222-D8D5-4622-A2C9-EC41E2DB7824}"/>
              </a:ext>
            </a:extLst>
          </p:cNvPr>
          <p:cNvCxnSpPr>
            <a:stCxn id="6" idx="3"/>
            <a:endCxn id="7" idx="0"/>
          </p:cNvCxnSpPr>
          <p:nvPr/>
        </p:nvCxnSpPr>
        <p:spPr>
          <a:xfrm>
            <a:off x="2643554" y="3173971"/>
            <a:ext cx="1274062" cy="236715"/>
          </a:xfrm>
          <a:prstGeom prst="bentConnector2">
            <a:avLst/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1D19C95E-E3B5-4D87-9230-D1F6BBA4CFB6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4925956" y="3843356"/>
            <a:ext cx="1281572" cy="117144"/>
          </a:xfrm>
          <a:prstGeom prst="bentConnector2">
            <a:avLst/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1976A400-8FEC-46D2-B0FF-40315C1F5964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7215868" y="4393170"/>
            <a:ext cx="1281572" cy="201461"/>
          </a:xfrm>
          <a:prstGeom prst="bentConnector2">
            <a:avLst/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8BCBD647-7160-4865-B54D-2731A06C000B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9505780" y="5027301"/>
            <a:ext cx="1336268" cy="164323"/>
          </a:xfrm>
          <a:prstGeom prst="bentConnector2">
            <a:avLst/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47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Post-</a:t>
            </a:r>
            <a:r>
              <a:rPr lang="ru-RU" dirty="0"/>
              <a:t>запроса </a:t>
            </a:r>
            <a:r>
              <a:rPr lang="en-US" dirty="0"/>
              <a:t>HTTP</a:t>
            </a:r>
            <a:endParaRPr lang="ru-RU" dirty="0"/>
          </a:p>
        </p:txBody>
      </p:sp>
      <p:pic>
        <p:nvPicPr>
          <p:cNvPr id="5" name="Picture 2" descr="POST Request - json body - KNIME Analytics Platform - KNIME Community Forum">
            <a:extLst>
              <a:ext uri="{FF2B5EF4-FFF2-40B4-BE49-F238E27FC236}">
                <a16:creationId xmlns:a16="http://schemas.microsoft.com/office/drawing/2014/main" id="{36E8CB71-816D-4F4F-AC71-DACD995E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4777"/>
            <a:ext cx="8017207" cy="475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5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BC58-E16C-4FE1-8AC6-F2AC85C9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Post-</a:t>
            </a:r>
            <a:r>
              <a:rPr lang="ru-RU" dirty="0"/>
              <a:t>запроса </a:t>
            </a:r>
            <a:r>
              <a:rPr lang="en-US" dirty="0"/>
              <a:t>HTTP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53B7E65-5841-4053-B374-ED0EF6CF7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89F802-41D8-452B-9710-E1C3107F0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4657"/>
            <a:ext cx="7181972" cy="40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217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7BD69-2FBD-4F02-BA6D-D5D2B3C0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184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513A4-710D-4A17-8BC9-DE2A80A6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(Representational State Transfer)</a:t>
            </a:r>
            <a:endParaRPr lang="ru-RU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C8D21C8-35D1-4055-BAC5-135211122F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9672"/>
            <a:ext cx="98298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Протокол: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HTTP/HTTPS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Стиль взаимодействия: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Архитектурный стиль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Формат данных: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Обычно JSON или XML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Методы: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GET, POST, PUT, DELETE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Особенности: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Простота, лёгкость в использовании, поддержка кэширования. Подходит для веб-приложений и мобильных приложений. </a:t>
            </a:r>
          </a:p>
        </p:txBody>
      </p:sp>
    </p:spTree>
    <p:extLst>
      <p:ext uri="{BB962C8B-B14F-4D97-AF65-F5344CB8AC3E}">
        <p14:creationId xmlns:p14="http://schemas.microsoft.com/office/powerpoint/2010/main" val="3529099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513A4-710D-4A17-8BC9-DE2A80A6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(Simple Object Access Protocol)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CD5CA83-1A90-4B27-A009-63D40EFC6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05506"/>
            <a:ext cx="10007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400" b="1" dirty="0"/>
              <a:t>П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ротокол: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Протокол, обычно использующий HTTP/HTTPS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Стиль взаимодействия: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Протокол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Формат данных: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XML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Методы: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Определены в WSDL (Web Services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Description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Language)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Особенности: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Строгая спецификация, поддержка сложных операций и безопасности, требование более сложной структуры сообщений. </a:t>
            </a:r>
          </a:p>
        </p:txBody>
      </p:sp>
    </p:spTree>
    <p:extLst>
      <p:ext uri="{BB962C8B-B14F-4D97-AF65-F5344CB8AC3E}">
        <p14:creationId xmlns:p14="http://schemas.microsoft.com/office/powerpoint/2010/main" val="448502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513A4-710D-4A17-8BC9-DE2A80A6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(Google Remote Procedure Call)</a:t>
            </a:r>
            <a:endParaRPr lang="ru-RU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F84EE17-CB4E-4B22-90B4-9334B2B00F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05506"/>
            <a:ext cx="100965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Протокол: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HTTP/2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Стиль взаимодействия: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Протокол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Формат данных: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Protocol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Buffers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protobuf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Методы: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Определены в файлах 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proto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поддержка синхронных и асинхронных вызовов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Особенности: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Высокая производительность, поддержка двусторонних потоков, эффективная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сериализация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2596128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513A4-710D-4A17-8BC9-DE2A80A6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865C6D1-4EBA-43B5-A615-2A004A3424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0965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Протокол: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HTTP/HTTPS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Стиль взаимодействия: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Язык запросов для API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Формат данных: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JSON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Методы: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Один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эндпоинт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запросы определяются клиентом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Особенности: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Позволяет запрашивать только необходимые данные, гибкость в получении данных, упрощение работы с API. </a:t>
            </a:r>
          </a:p>
        </p:txBody>
      </p:sp>
    </p:spTree>
    <p:extLst>
      <p:ext uri="{BB962C8B-B14F-4D97-AF65-F5344CB8AC3E}">
        <p14:creationId xmlns:p14="http://schemas.microsoft.com/office/powerpoint/2010/main" val="1150401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513A4-710D-4A17-8BC9-DE2A80A6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97C8EDE-3E48-4B79-A963-EE9567D31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72"/>
          <a:stretch/>
        </p:blipFill>
        <p:spPr bwMode="auto">
          <a:xfrm>
            <a:off x="838200" y="1859102"/>
            <a:ext cx="9918700" cy="3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D5AAF-94CB-4949-92BE-E1D0609A58BB}"/>
              </a:ext>
            </a:extLst>
          </p:cNvPr>
          <p:cNvSpPr txBox="1"/>
          <p:nvPr/>
        </p:nvSpPr>
        <p:spPr>
          <a:xfrm>
            <a:off x="838200" y="6083984"/>
            <a:ext cx="828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  <a:hlinkClick r:id="rId3"/>
              </a:rPr>
              <a:t>https://babok-school.ru/blog/integration-api-overview-rest-soap-grpc-graphql/</a:t>
            </a:r>
            <a:r>
              <a:rPr lang="ru-RU" sz="1200" dirty="0">
                <a:latin typeface="Montserrat" panose="00000500000000000000" pitchFamily="2" charset="-5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8058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513A4-710D-4A17-8BC9-DE2A80A6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97C8EDE-3E48-4B79-A963-EE9567D31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4"/>
          <a:stretch/>
        </p:blipFill>
        <p:spPr bwMode="auto">
          <a:xfrm>
            <a:off x="825500" y="1687954"/>
            <a:ext cx="9182100" cy="498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E5C12D-C47C-4161-B51D-E6331832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12"/>
          <a:stretch/>
        </p:blipFill>
        <p:spPr bwMode="auto">
          <a:xfrm>
            <a:off x="825500" y="1398571"/>
            <a:ext cx="9182100" cy="2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610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7BD69-2FBD-4F02-BA6D-D5D2B3C0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Web</a:t>
            </a:r>
            <a:r>
              <a:rPr lang="en-US" dirty="0"/>
              <a:t> </a:t>
            </a:r>
            <a:r>
              <a:rPr lang="ru-RU" dirty="0"/>
              <a:t>Стек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8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C1C08-B7C3-4A4D-94D7-CC809D72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D0C2E-DB75-4D28-860D-544512BAACEC}"/>
              </a:ext>
            </a:extLst>
          </p:cNvPr>
          <p:cNvSpPr txBox="1"/>
          <p:nvPr/>
        </p:nvSpPr>
        <p:spPr>
          <a:xfrm>
            <a:off x="9747892" y="643185"/>
            <a:ext cx="18053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spc="45" dirty="0">
                <a:latin typeface="Montserrat" panose="00000500000000000000" pitchFamily="2" charset="-52"/>
              </a:rPr>
              <a:t>Agile</a:t>
            </a:r>
            <a:endParaRPr lang="ru-RU" sz="3600" dirty="0">
              <a:latin typeface="Montserrat" panose="00000500000000000000" pitchFamily="2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B4C3F81-AC48-4990-91C4-78676B834BE7}"/>
              </a:ext>
            </a:extLst>
          </p:cNvPr>
          <p:cNvSpPr/>
          <p:nvPr/>
        </p:nvSpPr>
        <p:spPr>
          <a:xfrm>
            <a:off x="673144" y="1816115"/>
            <a:ext cx="1805354" cy="865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Планирование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C8D10A6-DE53-45FE-961B-5CFE78D4C04D}"/>
              </a:ext>
            </a:extLst>
          </p:cNvPr>
          <p:cNvSpPr/>
          <p:nvPr/>
        </p:nvSpPr>
        <p:spPr>
          <a:xfrm>
            <a:off x="567481" y="2891944"/>
            <a:ext cx="2016681" cy="865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Проектирование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7847A19-7EF2-4802-8D8E-D04627CEE774}"/>
              </a:ext>
            </a:extLst>
          </p:cNvPr>
          <p:cNvSpPr/>
          <p:nvPr/>
        </p:nvSpPr>
        <p:spPr>
          <a:xfrm>
            <a:off x="527504" y="4123523"/>
            <a:ext cx="2096634" cy="865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Разработка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BA2EEFC-0C55-4E35-A537-25B625CA4681}"/>
              </a:ext>
            </a:extLst>
          </p:cNvPr>
          <p:cNvSpPr/>
          <p:nvPr/>
        </p:nvSpPr>
        <p:spPr>
          <a:xfrm>
            <a:off x="501309" y="5244328"/>
            <a:ext cx="2149021" cy="865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Внедрение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0FDCA69-D171-444F-A7B2-9BCBB2657B09}"/>
              </a:ext>
            </a:extLst>
          </p:cNvPr>
          <p:cNvSpPr/>
          <p:nvPr/>
        </p:nvSpPr>
        <p:spPr>
          <a:xfrm>
            <a:off x="3394221" y="5244327"/>
            <a:ext cx="2016681" cy="865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Оценка</a:t>
            </a:r>
          </a:p>
        </p:txBody>
      </p: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9E067D12-B90D-4336-8EC0-42641B6253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70576" y="2786698"/>
            <a:ext cx="210490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001BBD3F-50E4-492F-A9BB-CE8313735656}"/>
              </a:ext>
            </a:extLst>
          </p:cNvPr>
          <p:cNvCxnSpPr>
            <a:cxnSpLocks/>
          </p:cNvCxnSpPr>
          <p:nvPr/>
        </p:nvCxnSpPr>
        <p:spPr>
          <a:xfrm rot="5400000">
            <a:off x="1392701" y="3940403"/>
            <a:ext cx="366240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49D69F7D-B9A2-4BAD-AE11-520F71F2C2A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2650330" y="5676997"/>
            <a:ext cx="74389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942F9937-562F-4A4B-880E-0A310607F5B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1448088" y="5116595"/>
            <a:ext cx="25546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1D1F925B-80E2-4ADF-A278-F584AB3DF6C8}"/>
              </a:ext>
            </a:extLst>
          </p:cNvPr>
          <p:cNvSpPr/>
          <p:nvPr/>
        </p:nvSpPr>
        <p:spPr>
          <a:xfrm>
            <a:off x="6372904" y="1816114"/>
            <a:ext cx="1805354" cy="865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Планирование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F26AADB-9B99-458D-971A-1617344CE556}"/>
              </a:ext>
            </a:extLst>
          </p:cNvPr>
          <p:cNvSpPr/>
          <p:nvPr/>
        </p:nvSpPr>
        <p:spPr>
          <a:xfrm>
            <a:off x="6267241" y="2891943"/>
            <a:ext cx="2016681" cy="865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Проектирование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C9BE2ABE-F929-4E36-B124-CD0B19543503}"/>
              </a:ext>
            </a:extLst>
          </p:cNvPr>
          <p:cNvSpPr/>
          <p:nvPr/>
        </p:nvSpPr>
        <p:spPr>
          <a:xfrm>
            <a:off x="6227264" y="4123522"/>
            <a:ext cx="2096634" cy="865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Разработка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BF422C04-C97F-4A63-A719-5AAF70A24667}"/>
              </a:ext>
            </a:extLst>
          </p:cNvPr>
          <p:cNvSpPr/>
          <p:nvPr/>
        </p:nvSpPr>
        <p:spPr>
          <a:xfrm>
            <a:off x="6201069" y="5244327"/>
            <a:ext cx="2149021" cy="865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Внедрение</a:t>
            </a:r>
          </a:p>
        </p:txBody>
      </p: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B03AEEE3-5832-4ADD-91F8-5C23CF8872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70336" y="2786697"/>
            <a:ext cx="210490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B04DA9FE-C642-4F4B-8798-151E265EC32E}"/>
              </a:ext>
            </a:extLst>
          </p:cNvPr>
          <p:cNvCxnSpPr>
            <a:cxnSpLocks/>
          </p:cNvCxnSpPr>
          <p:nvPr/>
        </p:nvCxnSpPr>
        <p:spPr>
          <a:xfrm rot="5400000">
            <a:off x="7092461" y="3940402"/>
            <a:ext cx="366240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8BAAB7E9-F150-4A52-92D8-AB506BC4B6F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7147848" y="5116594"/>
            <a:ext cx="25546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AFB22415-828B-4E80-BEAA-66AEE94C0DEC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 flipV="1">
            <a:off x="5410902" y="1816114"/>
            <a:ext cx="1864679" cy="3860883"/>
          </a:xfrm>
          <a:prstGeom prst="bentConnector4">
            <a:avLst>
              <a:gd name="adj1" fmla="val 25795"/>
              <a:gd name="adj2" fmla="val 105921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76F4733-B6FE-4972-8209-4A7EFC85A294}"/>
              </a:ext>
            </a:extLst>
          </p:cNvPr>
          <p:cNvSpPr txBox="1"/>
          <p:nvPr/>
        </p:nvSpPr>
        <p:spPr>
          <a:xfrm>
            <a:off x="6048283" y="6246265"/>
            <a:ext cx="245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pc="45" dirty="0">
                <a:latin typeface="Product Sans" panose="020B0403030502040203" pitchFamily="34" charset="0"/>
              </a:rPr>
              <a:t>Итерация №2</a:t>
            </a:r>
            <a:endParaRPr lang="ru-RU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701F94-5E5F-42EC-9AC4-0590ECE9C488}"/>
              </a:ext>
            </a:extLst>
          </p:cNvPr>
          <p:cNvSpPr txBox="1"/>
          <p:nvPr/>
        </p:nvSpPr>
        <p:spPr>
          <a:xfrm>
            <a:off x="348523" y="6246265"/>
            <a:ext cx="245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pc="45" dirty="0">
                <a:latin typeface="Product Sans" panose="020B0403030502040203" pitchFamily="34" charset="0"/>
              </a:rPr>
              <a:t>Итерация №1</a:t>
            </a:r>
            <a:endParaRPr lang="ru-RU" sz="3600" dirty="0"/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A1D37AE9-2967-4099-B881-E9860EF4778F}"/>
              </a:ext>
            </a:extLst>
          </p:cNvPr>
          <p:cNvSpPr/>
          <p:nvPr/>
        </p:nvSpPr>
        <p:spPr>
          <a:xfrm>
            <a:off x="9093980" y="5221002"/>
            <a:ext cx="2016681" cy="865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Product Sans" panose="020B0403030502040203" pitchFamily="34" charset="0"/>
              </a:rPr>
              <a:t>Оценка</a:t>
            </a:r>
          </a:p>
        </p:txBody>
      </p:sp>
      <p:cxnSp>
        <p:nvCxnSpPr>
          <p:cNvPr id="35" name="Соединитель: уступ 34">
            <a:extLst>
              <a:ext uri="{FF2B5EF4-FFF2-40B4-BE49-F238E27FC236}">
                <a16:creationId xmlns:a16="http://schemas.microsoft.com/office/drawing/2014/main" id="{74AD8FE5-D884-414F-833E-3A34DDD73D6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8350089" y="5653672"/>
            <a:ext cx="74389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953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20B94ABB-8E0E-40BB-9DA2-1B8F69F8151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1110661" y="1566407"/>
            <a:ext cx="442584" cy="408726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9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 animBg="1"/>
      <p:bldP spid="27" grpId="0" animBg="1"/>
      <p:bldP spid="32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923" y="609600"/>
            <a:ext cx="36379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953BA"/>
                </a:solidFill>
                <a:latin typeface="Product Sans" panose="020B0403030502040203" pitchFamily="34" charset="0"/>
              </a:rPr>
              <a:t>HTML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0080" y="1319783"/>
            <a:ext cx="3238500" cy="42184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4923" y="1169685"/>
            <a:ext cx="7219392" cy="8810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270"/>
              </a:spcBef>
            </a:pPr>
            <a:r>
              <a:rPr sz="1900" dirty="0">
                <a:latin typeface="Product Sans" panose="020B0403030502040203" pitchFamily="34" charset="0"/>
                <a:cs typeface="Trebuchet MS"/>
              </a:rPr>
              <a:t>Язык гипертекстовой разметки — это язык,  используемый для определения структуры и описания  содержания веб</a:t>
            </a:r>
            <a:r>
              <a:rPr sz="1900" dirty="0">
                <a:latin typeface="Product Sans" panose="020B0403030502040203" pitchFamily="34" charset="0"/>
                <a:cs typeface="Verdana"/>
              </a:rPr>
              <a:t>-</a:t>
            </a:r>
            <a:r>
              <a:rPr sz="1900" dirty="0">
                <a:latin typeface="Product Sans" panose="020B0403030502040203" pitchFamily="34" charset="0"/>
                <a:cs typeface="Trebuchet MS"/>
              </a:rPr>
              <a:t>страницы в структурированной форме.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608" y="2356866"/>
            <a:ext cx="6367145" cy="3016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6699"/>
                </a:solidFill>
                <a:latin typeface="Courier New"/>
                <a:cs typeface="Courier New"/>
              </a:rPr>
              <a:t>&lt;!DOCTYPE</a:t>
            </a:r>
            <a:r>
              <a:rPr sz="1400" spc="-10" dirty="0">
                <a:solidFill>
                  <a:srgbClr val="006699"/>
                </a:solidFill>
                <a:latin typeface="Courier New"/>
                <a:cs typeface="Courier New"/>
              </a:rPr>
              <a:t> HTML</a:t>
            </a:r>
            <a:r>
              <a:rPr sz="1400" spc="-15" dirty="0">
                <a:solidFill>
                  <a:srgbClr val="0066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6699"/>
                </a:solidFill>
                <a:latin typeface="Courier New"/>
                <a:cs typeface="Courier New"/>
              </a:rPr>
              <a:t>PUBLIC</a:t>
            </a:r>
            <a:r>
              <a:rPr sz="1400" spc="-15" dirty="0">
                <a:solidFill>
                  <a:srgbClr val="0066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6699"/>
                </a:solidFill>
                <a:latin typeface="Courier New"/>
                <a:cs typeface="Courier New"/>
              </a:rPr>
              <a:t>"-//W3C//DTD</a:t>
            </a:r>
            <a:r>
              <a:rPr sz="1400" spc="-20" dirty="0">
                <a:solidFill>
                  <a:srgbClr val="0066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6699"/>
                </a:solidFill>
                <a:latin typeface="Courier New"/>
                <a:cs typeface="Courier New"/>
              </a:rPr>
              <a:t>HTML</a:t>
            </a:r>
            <a:r>
              <a:rPr sz="1400" spc="-15" dirty="0">
                <a:solidFill>
                  <a:srgbClr val="0066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6699"/>
                </a:solidFill>
                <a:latin typeface="Courier New"/>
                <a:cs typeface="Courier New"/>
              </a:rPr>
              <a:t>4.01//EN“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6699"/>
                </a:solidFill>
                <a:latin typeface="Courier New"/>
                <a:cs typeface="Courier New"/>
                <a:hlinkClick r:id="rId3"/>
              </a:rPr>
              <a:t>"http:</a:t>
            </a:r>
            <a:r>
              <a:rPr sz="1400" spc="-5" dirty="0">
                <a:solidFill>
                  <a:srgbClr val="006699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006699"/>
                </a:solidFill>
                <a:latin typeface="Courier New"/>
                <a:cs typeface="Courier New"/>
                <a:hlinkClick r:id="rId3"/>
              </a:rPr>
              <a:t>/www.w3.org/TR/html4/strict.dtd"</a:t>
            </a:r>
            <a:r>
              <a:rPr sz="1400" spc="-5" dirty="0">
                <a:solidFill>
                  <a:srgbClr val="006699"/>
                </a:solidFill>
                <a:latin typeface="Courier New"/>
                <a:cs typeface="Courier New"/>
              </a:rPr>
              <a:t>&gt;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&lt;html&gt;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&lt;head&gt;</a:t>
            </a:r>
            <a:endParaRPr sz="1400" dirty="0">
              <a:latin typeface="Courier New"/>
              <a:cs typeface="Courier New"/>
            </a:endParaRPr>
          </a:p>
          <a:p>
            <a:pPr marL="12700" marR="5080" indent="913765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&lt;meta</a:t>
            </a:r>
            <a:r>
              <a:rPr sz="1400" b="1" spc="40" dirty="0">
                <a:solidFill>
                  <a:srgbClr val="006699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B60F39"/>
                </a:solidFill>
                <a:latin typeface="Courier New"/>
                <a:cs typeface="Courier New"/>
              </a:rPr>
              <a:t>http-equiv=</a:t>
            </a:r>
            <a:r>
              <a:rPr sz="1400" spc="-10" dirty="0">
                <a:solidFill>
                  <a:srgbClr val="39882E"/>
                </a:solidFill>
                <a:latin typeface="Courier New"/>
                <a:cs typeface="Courier New"/>
              </a:rPr>
              <a:t>"Content-Type"</a:t>
            </a:r>
            <a:r>
              <a:rPr sz="1400" spc="45" dirty="0">
                <a:solidFill>
                  <a:srgbClr val="39882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B60F39"/>
                </a:solidFill>
                <a:latin typeface="Courier New"/>
                <a:cs typeface="Courier New"/>
              </a:rPr>
              <a:t>content=</a:t>
            </a:r>
            <a:r>
              <a:rPr sz="1400" spc="-10" dirty="0">
                <a:solidFill>
                  <a:srgbClr val="39882E"/>
                </a:solidFill>
                <a:latin typeface="Courier New"/>
                <a:cs typeface="Courier New"/>
              </a:rPr>
              <a:t>"text/html; </a:t>
            </a:r>
            <a:r>
              <a:rPr sz="1400" spc="-825" dirty="0">
                <a:solidFill>
                  <a:srgbClr val="39882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9882E"/>
                </a:solidFill>
                <a:latin typeface="Courier New"/>
                <a:cs typeface="Courier New"/>
              </a:rPr>
              <a:t>charset=utf-8"</a:t>
            </a: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&gt;</a:t>
            </a:r>
            <a:endParaRPr sz="1400" dirty="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&lt;title&gt;</a:t>
            </a:r>
            <a:r>
              <a:rPr sz="1400" spc="-5" dirty="0">
                <a:latin typeface="Courier New"/>
                <a:cs typeface="Courier New"/>
              </a:rPr>
              <a:t>Пример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веб-страницы</a:t>
            </a: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&lt;/title&gt;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&lt;/head&gt;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&lt;body&gt;</a:t>
            </a:r>
            <a:endParaRPr sz="1400" dirty="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&lt;h1&gt;</a:t>
            </a:r>
            <a:r>
              <a:rPr sz="1400" spc="-5" dirty="0">
                <a:latin typeface="Courier New"/>
                <a:cs typeface="Courier New"/>
              </a:rPr>
              <a:t>Заголовок</a:t>
            </a: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&lt;/h1&gt;</a:t>
            </a:r>
            <a:r>
              <a:rPr sz="1400" b="1" spc="-25" dirty="0">
                <a:solidFill>
                  <a:srgbClr val="0066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&lt;!--</a:t>
            </a:r>
            <a:r>
              <a:rPr sz="1400" spc="-20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Комментарий</a:t>
            </a:r>
            <a:r>
              <a:rPr sz="1400" spc="-3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--&gt;</a:t>
            </a:r>
            <a:endParaRPr sz="1400" dirty="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&lt;p&gt;</a:t>
            </a:r>
            <a:r>
              <a:rPr sz="1400" spc="-5" dirty="0">
                <a:latin typeface="Courier New"/>
                <a:cs typeface="Courier New"/>
              </a:rPr>
              <a:t>Первый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абзац.</a:t>
            </a:r>
            <a:r>
              <a:rPr sz="1400" b="1" spc="-10" dirty="0">
                <a:solidFill>
                  <a:srgbClr val="006699"/>
                </a:solidFill>
                <a:latin typeface="Courier New"/>
                <a:cs typeface="Courier New"/>
              </a:rPr>
              <a:t>&lt;/p&gt;</a:t>
            </a:r>
            <a:endParaRPr sz="1400" dirty="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&lt;p&gt;</a:t>
            </a:r>
            <a:r>
              <a:rPr sz="1400" spc="-5" dirty="0">
                <a:latin typeface="Courier New"/>
                <a:cs typeface="Courier New"/>
              </a:rPr>
              <a:t>Второй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абзац.</a:t>
            </a:r>
            <a:r>
              <a:rPr sz="1400" b="1" spc="-10" dirty="0">
                <a:solidFill>
                  <a:srgbClr val="006699"/>
                </a:solidFill>
                <a:latin typeface="Courier New"/>
                <a:cs typeface="Courier New"/>
              </a:rPr>
              <a:t>&lt;/p&gt;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&lt;/body&gt;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b="1" spc="-5" dirty="0">
                <a:solidFill>
                  <a:srgbClr val="006699"/>
                </a:solidFill>
                <a:latin typeface="Courier New"/>
                <a:cs typeface="Courier New"/>
              </a:rPr>
              <a:t>&lt;/html&gt;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40AE5-1A87-4573-8AF4-6D7B427FEDEB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37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608" y="609600"/>
            <a:ext cx="97099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dirty="0">
                <a:solidFill>
                  <a:srgbClr val="0953BA"/>
                </a:solidFill>
                <a:latin typeface="Product Sans" panose="020B0403030502040203" pitchFamily="34" charset="0"/>
                <a:cs typeface="Tahoma"/>
              </a:rPr>
              <a:t>CSS</a:t>
            </a:r>
            <a:endParaRPr lang="en-US" sz="2800" dirty="0">
              <a:solidFill>
                <a:srgbClr val="0953BA"/>
              </a:solidFill>
              <a:latin typeface="Product Sans" panose="020B0403030502040203" pitchFamily="34" charset="0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5152" y="1952244"/>
            <a:ext cx="3238500" cy="29535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1169685"/>
            <a:ext cx="7676592" cy="860877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just">
              <a:lnSpc>
                <a:spcPct val="94800"/>
              </a:lnSpc>
              <a:spcBef>
                <a:spcPts val="215"/>
              </a:spcBef>
            </a:pPr>
            <a:r>
              <a:rPr sz="1900" dirty="0">
                <a:latin typeface="Product Sans" panose="020B0403030502040203" pitchFamily="34" charset="0"/>
                <a:cs typeface="Verdana"/>
              </a:rPr>
              <a:t>Cascading Style Sheets, </a:t>
            </a:r>
            <a:r>
              <a:rPr sz="1900" dirty="0">
                <a:latin typeface="Product Sans" panose="020B0403030502040203" pitchFamily="34" charset="0"/>
                <a:cs typeface="Trebuchet MS"/>
              </a:rPr>
              <a:t>каскадные таблицы стилей</a:t>
            </a:r>
            <a:r>
              <a:rPr sz="1900" dirty="0">
                <a:latin typeface="Product Sans" panose="020B0403030502040203" pitchFamily="34" charset="0"/>
                <a:cs typeface="Verdana"/>
              </a:rPr>
              <a:t>.  </a:t>
            </a:r>
            <a:r>
              <a:rPr sz="1900" dirty="0">
                <a:latin typeface="Product Sans" panose="020B0403030502040203" pitchFamily="34" charset="0"/>
                <a:cs typeface="Trebuchet MS"/>
              </a:rPr>
              <a:t>Стили представляют собой набор параметров,  управляющих видом и положением элементов веб</a:t>
            </a:r>
            <a:r>
              <a:rPr sz="1900" dirty="0">
                <a:latin typeface="Product Sans" panose="020B0403030502040203" pitchFamily="34" charset="0"/>
                <a:cs typeface="Verdana"/>
              </a:rPr>
              <a:t>-  </a:t>
            </a:r>
            <a:r>
              <a:rPr sz="1900" dirty="0">
                <a:latin typeface="Product Sans" panose="020B0403030502040203" pitchFamily="34" charset="0"/>
                <a:cs typeface="Trebuchet MS"/>
              </a:rPr>
              <a:t>страницы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608" y="2642362"/>
            <a:ext cx="6835140" cy="2590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333333"/>
                </a:solidFill>
                <a:latin typeface="Courier New"/>
                <a:cs typeface="Courier New"/>
              </a:rPr>
              <a:t>body</a:t>
            </a:r>
            <a:r>
              <a:rPr sz="1400" b="1" spc="-6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B60F39"/>
                </a:solidFill>
                <a:latin typeface="Courier New"/>
                <a:cs typeface="Courier New"/>
              </a:rPr>
              <a:t>font-family</a:t>
            </a:r>
            <a:r>
              <a:rPr sz="1400" spc="-5" dirty="0">
                <a:latin typeface="Courier New"/>
                <a:cs typeface="Courier New"/>
              </a:rPr>
              <a:t>: </a:t>
            </a:r>
            <a:r>
              <a:rPr sz="1400" spc="-5" dirty="0">
                <a:solidFill>
                  <a:srgbClr val="39882E"/>
                </a:solidFill>
                <a:latin typeface="Courier New"/>
                <a:cs typeface="Courier New"/>
              </a:rPr>
              <a:t>Arial, </a:t>
            </a:r>
            <a:r>
              <a:rPr sz="1400" spc="-10" dirty="0">
                <a:solidFill>
                  <a:srgbClr val="39882E"/>
                </a:solidFill>
                <a:latin typeface="Courier New"/>
                <a:cs typeface="Courier New"/>
              </a:rPr>
              <a:t>Verdana, </a:t>
            </a:r>
            <a:r>
              <a:rPr sz="1400" spc="-5" dirty="0">
                <a:solidFill>
                  <a:srgbClr val="39882E"/>
                </a:solidFill>
                <a:latin typeface="Courier New"/>
                <a:cs typeface="Courier New"/>
              </a:rPr>
              <a:t>sans-serif</a:t>
            </a:r>
            <a:r>
              <a:rPr sz="1400" spc="-5" dirty="0">
                <a:latin typeface="Courier New"/>
                <a:cs typeface="Courier New"/>
              </a:rPr>
              <a:t>;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/*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Семейство шрифтов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*/ </a:t>
            </a:r>
            <a:r>
              <a:rPr sz="1400" spc="-830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B60F39"/>
                </a:solidFill>
                <a:latin typeface="Courier New"/>
                <a:cs typeface="Courier New"/>
              </a:rPr>
              <a:t>font-size</a:t>
            </a:r>
            <a:r>
              <a:rPr sz="1400" spc="-5" dirty="0">
                <a:latin typeface="Courier New"/>
                <a:cs typeface="Courier New"/>
              </a:rPr>
              <a:t>: </a:t>
            </a:r>
            <a:r>
              <a:rPr sz="1400" spc="-5" dirty="0">
                <a:solidFill>
                  <a:srgbClr val="D5552B"/>
                </a:solidFill>
                <a:latin typeface="Courier New"/>
                <a:cs typeface="Courier New"/>
              </a:rPr>
              <a:t>11</a:t>
            </a:r>
            <a:r>
              <a:rPr sz="1400" spc="-5" dirty="0">
                <a:solidFill>
                  <a:srgbClr val="39882E"/>
                </a:solidFill>
                <a:latin typeface="Courier New"/>
                <a:cs typeface="Courier New"/>
              </a:rPr>
              <a:t>pt</a:t>
            </a:r>
            <a:r>
              <a:rPr sz="1400" spc="-5" dirty="0">
                <a:latin typeface="Courier New"/>
                <a:cs typeface="Courier New"/>
              </a:rPr>
              <a:t>;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/*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Размер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основного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шрифта </a:t>
            </a:r>
            <a:r>
              <a:rPr sz="1400" dirty="0">
                <a:solidFill>
                  <a:srgbClr val="999999"/>
                </a:solidFill>
                <a:latin typeface="Courier New"/>
                <a:cs typeface="Courier New"/>
              </a:rPr>
              <a:t>в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пунктах */ </a:t>
            </a:r>
            <a:r>
              <a:rPr sz="1400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B60F39"/>
                </a:solidFill>
                <a:latin typeface="Courier New"/>
                <a:cs typeface="Courier New"/>
              </a:rPr>
              <a:t>background-color</a:t>
            </a:r>
            <a:r>
              <a:rPr sz="1400" spc="-5" dirty="0">
                <a:latin typeface="Courier New"/>
                <a:cs typeface="Courier New"/>
              </a:rPr>
              <a:t>: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BB3DC5"/>
                </a:solidFill>
                <a:latin typeface="Courier New"/>
                <a:cs typeface="Courier New"/>
              </a:rPr>
              <a:t>#f0f0f0</a:t>
            </a:r>
            <a:r>
              <a:rPr sz="1400" spc="-10" dirty="0">
                <a:latin typeface="Courier New"/>
                <a:cs typeface="Courier New"/>
              </a:rPr>
              <a:t>;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/*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 Цвет</a:t>
            </a:r>
            <a:r>
              <a:rPr sz="1400" spc="-20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фона</a:t>
            </a:r>
            <a:r>
              <a:rPr sz="1400" spc="-1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веб-страницы</a:t>
            </a:r>
            <a:r>
              <a:rPr sz="1400" spc="-1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*/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B60F39"/>
                </a:solidFill>
                <a:latin typeface="Courier New"/>
                <a:cs typeface="Courier New"/>
              </a:rPr>
              <a:t>color</a:t>
            </a:r>
            <a:r>
              <a:rPr sz="1400" spc="-5" dirty="0">
                <a:latin typeface="Courier New"/>
                <a:cs typeface="Courier New"/>
              </a:rPr>
              <a:t>: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BB3DC5"/>
                </a:solidFill>
                <a:latin typeface="Courier New"/>
                <a:cs typeface="Courier New"/>
              </a:rPr>
              <a:t>#333</a:t>
            </a:r>
            <a:r>
              <a:rPr sz="1400" spc="-5" dirty="0">
                <a:latin typeface="Courier New"/>
                <a:cs typeface="Courier New"/>
              </a:rPr>
              <a:t>;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/*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Цвет</a:t>
            </a:r>
            <a:r>
              <a:rPr sz="1400" spc="-2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основного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текста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 */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333333"/>
                </a:solidFill>
                <a:latin typeface="Courier New"/>
                <a:cs typeface="Courier New"/>
              </a:rPr>
              <a:t>h1</a:t>
            </a:r>
            <a:r>
              <a:rPr sz="1400" b="1" spc="-6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B60F39"/>
                </a:solidFill>
                <a:latin typeface="Courier New"/>
                <a:cs typeface="Courier New"/>
              </a:rPr>
              <a:t>color</a:t>
            </a:r>
            <a:r>
              <a:rPr sz="1400" spc="-5" dirty="0">
                <a:latin typeface="Courier New"/>
                <a:cs typeface="Courier New"/>
              </a:rPr>
              <a:t>: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BB3DC5"/>
                </a:solidFill>
                <a:latin typeface="Courier New"/>
                <a:cs typeface="Courier New"/>
              </a:rPr>
              <a:t>#a52a2a</a:t>
            </a:r>
            <a:r>
              <a:rPr sz="1400" spc="-10" dirty="0">
                <a:latin typeface="Courier New"/>
                <a:cs typeface="Courier New"/>
              </a:rPr>
              <a:t>;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/*</a:t>
            </a:r>
            <a:r>
              <a:rPr sz="1400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Цвет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 заголовка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*/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B60F39"/>
                </a:solidFill>
                <a:latin typeface="Courier New"/>
                <a:cs typeface="Courier New"/>
              </a:rPr>
              <a:t>font-size</a:t>
            </a:r>
            <a:r>
              <a:rPr sz="1400" spc="-5" dirty="0">
                <a:latin typeface="Courier New"/>
                <a:cs typeface="Courier New"/>
              </a:rPr>
              <a:t>: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5552B"/>
                </a:solidFill>
                <a:latin typeface="Courier New"/>
                <a:cs typeface="Courier New"/>
              </a:rPr>
              <a:t>24</a:t>
            </a:r>
            <a:r>
              <a:rPr sz="1400" spc="-5" dirty="0">
                <a:solidFill>
                  <a:srgbClr val="39882E"/>
                </a:solidFill>
                <a:latin typeface="Courier New"/>
                <a:cs typeface="Courier New"/>
              </a:rPr>
              <a:t>pt</a:t>
            </a:r>
            <a:r>
              <a:rPr sz="1400" spc="-5" dirty="0">
                <a:latin typeface="Courier New"/>
                <a:cs typeface="Courier New"/>
              </a:rPr>
              <a:t>;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/*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Размер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 шрифта </a:t>
            </a:r>
            <a:r>
              <a:rPr sz="1400" dirty="0">
                <a:solidFill>
                  <a:srgbClr val="999999"/>
                </a:solidFill>
                <a:latin typeface="Courier New"/>
                <a:cs typeface="Courier New"/>
              </a:rPr>
              <a:t>в</a:t>
            </a:r>
            <a:r>
              <a:rPr sz="1400" spc="-1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999999"/>
                </a:solidFill>
                <a:latin typeface="Courier New"/>
                <a:cs typeface="Courier New"/>
              </a:rPr>
              <a:t>пунктах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 */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B60F39"/>
                </a:solidFill>
                <a:latin typeface="Courier New"/>
                <a:cs typeface="Courier New"/>
              </a:rPr>
              <a:t>font-family</a:t>
            </a:r>
            <a:r>
              <a:rPr sz="1400" spc="-5" dirty="0">
                <a:latin typeface="Courier New"/>
                <a:cs typeface="Courier New"/>
              </a:rPr>
              <a:t>: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9882E"/>
                </a:solidFill>
                <a:latin typeface="Courier New"/>
                <a:cs typeface="Courier New"/>
              </a:rPr>
              <a:t>Georgia,</a:t>
            </a:r>
            <a:r>
              <a:rPr sz="1400" spc="-20" dirty="0">
                <a:solidFill>
                  <a:srgbClr val="39882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9882E"/>
                </a:solidFill>
                <a:latin typeface="Courier New"/>
                <a:cs typeface="Courier New"/>
              </a:rPr>
              <a:t>Times,</a:t>
            </a:r>
            <a:r>
              <a:rPr sz="1400" spc="-15" dirty="0">
                <a:solidFill>
                  <a:srgbClr val="39882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9882E"/>
                </a:solidFill>
                <a:latin typeface="Courier New"/>
                <a:cs typeface="Courier New"/>
              </a:rPr>
              <a:t>serif</a:t>
            </a:r>
            <a:r>
              <a:rPr sz="1400" spc="-5" dirty="0">
                <a:latin typeface="Courier New"/>
                <a:cs typeface="Courier New"/>
              </a:rPr>
              <a:t>;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/*</a:t>
            </a:r>
            <a:r>
              <a:rPr sz="1400" spc="-1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Семейство</a:t>
            </a:r>
            <a:r>
              <a:rPr sz="1400" spc="-2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шрифтов</a:t>
            </a:r>
            <a:r>
              <a:rPr sz="1400" spc="-1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*/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B60F39"/>
                </a:solidFill>
                <a:latin typeface="Courier New"/>
                <a:cs typeface="Courier New"/>
              </a:rPr>
              <a:t>font-weight</a:t>
            </a:r>
            <a:r>
              <a:rPr sz="1400" spc="-5" dirty="0">
                <a:latin typeface="Courier New"/>
                <a:cs typeface="Courier New"/>
              </a:rPr>
              <a:t>: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9882E"/>
                </a:solidFill>
                <a:latin typeface="Courier New"/>
                <a:cs typeface="Courier New"/>
              </a:rPr>
              <a:t>normal</a:t>
            </a:r>
            <a:r>
              <a:rPr sz="1400" spc="-5" dirty="0">
                <a:latin typeface="Courier New"/>
                <a:cs typeface="Courier New"/>
              </a:rPr>
              <a:t>;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/*</a:t>
            </a:r>
            <a:r>
              <a:rPr sz="1400" spc="-1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Нормальное</a:t>
            </a:r>
            <a:r>
              <a:rPr sz="1400" spc="-2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начертание</a:t>
            </a:r>
            <a:r>
              <a:rPr sz="1400" spc="-15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текста</a:t>
            </a:r>
            <a:r>
              <a:rPr sz="1400" spc="-20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999999"/>
                </a:solidFill>
                <a:latin typeface="Courier New"/>
                <a:cs typeface="Courier New"/>
              </a:rPr>
              <a:t>*/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1FEBB-84FB-4F8E-A0C3-AB6EC4FED4BF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38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478099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953BA"/>
                </a:solidFill>
                <a:latin typeface="Product Sans" panose="020B0403030502040203" pitchFamily="34" charset="0"/>
              </a:rPr>
              <a:t>Python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257608"/>
            <a:ext cx="3365500" cy="308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Product Sans" panose="020B0403030502040203" pitchFamily="34" charset="0"/>
                <a:cs typeface="Verdana"/>
              </a:rPr>
              <a:t>Any comments?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Product Sans" panose="020B0403030502040203" pitchFamily="34" charset="0"/>
              <a:cs typeface="Verdana"/>
            </a:endParaRPr>
          </a:p>
          <a:p>
            <a:pPr marL="80010">
              <a:lnSpc>
                <a:spcPct val="100000"/>
              </a:lnSpc>
            </a:pPr>
            <a:r>
              <a:rPr sz="1800" b="1" dirty="0">
                <a:latin typeface="Product Sans" panose="020B0403030502040203" pitchFamily="34" charset="0"/>
                <a:cs typeface="Trebuchet MS"/>
              </a:rPr>
              <a:t>Плюсы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80085" indent="-143510">
              <a:lnSpc>
                <a:spcPct val="100000"/>
              </a:lnSpc>
              <a:buChar char="•"/>
              <a:tabLst>
                <a:tab pos="680720" algn="l"/>
              </a:tabLst>
            </a:pPr>
            <a:r>
              <a:rPr sz="1800" dirty="0" err="1">
                <a:latin typeface="Product Sans" panose="020B0403030502040203" pitchFamily="34" charset="0"/>
                <a:cs typeface="Tahoma"/>
              </a:rPr>
              <a:t>Простой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код</a:t>
            </a:r>
            <a:endParaRPr sz="1800" dirty="0">
              <a:latin typeface="Product Sans" panose="020B0403030502040203" pitchFamily="34" charset="0"/>
              <a:cs typeface="Tahoma"/>
            </a:endParaRPr>
          </a:p>
          <a:p>
            <a:pPr marL="680085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68072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Минимум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лишних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задач</a:t>
            </a:r>
            <a:endParaRPr sz="1800" dirty="0">
              <a:latin typeface="Product Sans" panose="020B0403030502040203" pitchFamily="34" charset="0"/>
              <a:cs typeface="Tahoma"/>
            </a:endParaRPr>
          </a:p>
          <a:p>
            <a:pPr marL="680720" indent="-144145">
              <a:lnSpc>
                <a:spcPct val="100000"/>
              </a:lnSpc>
              <a:buChar char="•"/>
              <a:tabLst>
                <a:tab pos="681355" algn="l"/>
              </a:tabLst>
            </a:pPr>
            <a:r>
              <a:rPr sz="1800" dirty="0" err="1">
                <a:latin typeface="Product Sans" panose="020B0403030502040203" pitchFamily="34" charset="0"/>
                <a:cs typeface="Tahoma"/>
              </a:rPr>
              <a:t>Кроссфункциональность</a:t>
            </a:r>
            <a:endParaRPr sz="1800" dirty="0">
              <a:latin typeface="Product Sans" panose="020B0403030502040203" pitchFamily="34" charset="0"/>
              <a:cs typeface="Tahoma"/>
            </a:endParaRPr>
          </a:p>
          <a:p>
            <a:pPr marL="680085" indent="-143510">
              <a:lnSpc>
                <a:spcPct val="100000"/>
              </a:lnSpc>
              <a:buChar char="•"/>
              <a:tabLst>
                <a:tab pos="680720" algn="l"/>
              </a:tabLst>
            </a:pPr>
            <a:r>
              <a:rPr sz="1800" dirty="0" err="1">
                <a:latin typeface="Product Sans" panose="020B0403030502040203" pitchFamily="34" charset="0"/>
                <a:cs typeface="Tahoma"/>
              </a:rPr>
              <a:t>Широкие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возможности</a:t>
            </a:r>
            <a:endParaRPr sz="1800" dirty="0">
              <a:latin typeface="Product Sans" panose="020B0403030502040203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ahoma"/>
              <a:buChar char="•"/>
            </a:pPr>
            <a:endParaRPr sz="1750" dirty="0">
              <a:latin typeface="Product Sans" panose="020B0403030502040203" pitchFamily="34" charset="0"/>
              <a:cs typeface="Tahoma"/>
            </a:endParaRPr>
          </a:p>
          <a:p>
            <a:pPr marL="8001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Product Sans" panose="020B0403030502040203" pitchFamily="34" charset="0"/>
                <a:cs typeface="Trebuchet MS"/>
              </a:rPr>
              <a:t>Минусы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80085" indent="-143510">
              <a:lnSpc>
                <a:spcPct val="100000"/>
              </a:lnSpc>
              <a:buChar char="•"/>
              <a:tabLst>
                <a:tab pos="680720" algn="l"/>
              </a:tabLst>
            </a:pPr>
            <a:r>
              <a:rPr sz="1800" dirty="0" err="1">
                <a:latin typeface="Product Sans" panose="020B0403030502040203" pitchFamily="34" charset="0"/>
                <a:cs typeface="Tahoma"/>
              </a:rPr>
              <a:t>Низкая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скорость</a:t>
            </a:r>
            <a:endParaRPr sz="1800" dirty="0">
              <a:latin typeface="Product Sans" panose="020B0403030502040203" pitchFamily="34" charset="0"/>
              <a:cs typeface="Tahoma"/>
            </a:endParaRPr>
          </a:p>
          <a:p>
            <a:pPr marL="680085" indent="-143510">
              <a:lnSpc>
                <a:spcPct val="100000"/>
              </a:lnSpc>
              <a:buChar char="•"/>
              <a:tabLst>
                <a:tab pos="680720" algn="l"/>
              </a:tabLst>
            </a:pPr>
            <a:r>
              <a:rPr sz="1800" dirty="0" err="1">
                <a:latin typeface="Product Sans" panose="020B0403030502040203" pitchFamily="34" charset="0"/>
                <a:cs typeface="Tahoma"/>
              </a:rPr>
              <a:t>Динамическая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типизация</a:t>
            </a:r>
            <a:endParaRPr sz="1800" dirty="0">
              <a:latin typeface="Product Sans" panose="020B0403030502040203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t="2257"/>
          <a:stretch/>
        </p:blipFill>
        <p:spPr>
          <a:xfrm>
            <a:off x="6103876" y="1712976"/>
            <a:ext cx="4683252" cy="34320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143" y="5853684"/>
            <a:ext cx="1363980" cy="4754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9716" y="5792723"/>
            <a:ext cx="1033375" cy="5608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92081" y="5893339"/>
            <a:ext cx="2122192" cy="396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5A91A-697B-4623-A3AA-D86E3BC1305A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39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711" y="762000"/>
            <a:ext cx="4628592" cy="81406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000" dirty="0">
                <a:solidFill>
                  <a:srgbClr val="A6A6A6"/>
                </a:solidFill>
                <a:latin typeface="Product Sans" panose="020B0403030502040203" pitchFamily="34" charset="0"/>
              </a:rPr>
              <a:t>Python</a:t>
            </a:r>
            <a:endParaRPr sz="2000" dirty="0">
              <a:latin typeface="Product Sans" panose="020B0403030502040203" pitchFamily="34" charset="0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2800" b="1" dirty="0">
                <a:latin typeface="Product Sans" panose="020B0403030502040203" pitchFamily="34" charset="0"/>
              </a:rPr>
              <a:t>Django</a:t>
            </a:r>
            <a:endParaRPr sz="2800" dirty="0">
              <a:latin typeface="Product Sans" panose="020B040303050204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711" y="1859561"/>
            <a:ext cx="569539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sz="1800" spc="105" dirty="0">
                <a:latin typeface="Product Sans" panose="020B0403030502040203" pitchFamily="34" charset="0"/>
                <a:cs typeface="Tahoma"/>
              </a:rPr>
              <a:t>М</a:t>
            </a:r>
            <a:r>
              <a:rPr sz="1800" spc="80" dirty="0">
                <a:latin typeface="Product Sans" panose="020B0403030502040203" pitchFamily="34" charset="0"/>
                <a:cs typeface="Tahoma"/>
              </a:rPr>
              <a:t>од</a:t>
            </a:r>
            <a:r>
              <a:rPr sz="1800" spc="75" dirty="0">
                <a:latin typeface="Product Sans" panose="020B0403030502040203" pitchFamily="34" charset="0"/>
                <a:cs typeface="Tahoma"/>
              </a:rPr>
              <a:t>у</a:t>
            </a:r>
            <a:r>
              <a:rPr sz="1800" spc="25" dirty="0">
                <a:latin typeface="Product Sans" panose="020B0403030502040203" pitchFamily="34" charset="0"/>
                <a:cs typeface="Tahoma"/>
              </a:rPr>
              <a:t>л</a:t>
            </a:r>
            <a:r>
              <a:rPr sz="1800" spc="10" dirty="0">
                <a:latin typeface="Product Sans" panose="020B0403030502040203" pitchFamily="34" charset="0"/>
                <a:cs typeface="Tahoma"/>
              </a:rPr>
              <a:t>ь</a:t>
            </a:r>
            <a:r>
              <a:rPr sz="1800" spc="-50" dirty="0">
                <a:latin typeface="Product Sans" panose="020B0403030502040203" pitchFamily="34" charset="0"/>
                <a:cs typeface="Tahoma"/>
              </a:rPr>
              <a:t>н</a:t>
            </a:r>
            <a:r>
              <a:rPr sz="1800" spc="30" dirty="0">
                <a:latin typeface="Product Sans" panose="020B0403030502040203" pitchFamily="34" charset="0"/>
                <a:cs typeface="Tahoma"/>
              </a:rPr>
              <a:t>ость</a:t>
            </a:r>
            <a:r>
              <a:rPr sz="1800" spc="-16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spc="-50" dirty="0">
                <a:latin typeface="Product Sans" panose="020B0403030502040203" pitchFamily="34" charset="0"/>
                <a:cs typeface="Tahoma"/>
              </a:rPr>
              <a:t>и</a:t>
            </a:r>
            <a:r>
              <a:rPr sz="1800" spc="-17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spc="-5" dirty="0">
                <a:latin typeface="Product Sans" panose="020B0403030502040203" pitchFamily="34" charset="0"/>
                <a:cs typeface="Tahoma"/>
              </a:rPr>
              <a:t>расш</a:t>
            </a:r>
            <a:r>
              <a:rPr sz="1800" spc="-15" dirty="0">
                <a:latin typeface="Product Sans" panose="020B0403030502040203" pitchFamily="34" charset="0"/>
                <a:cs typeface="Tahoma"/>
              </a:rPr>
              <a:t>иря</a:t>
            </a:r>
            <a:r>
              <a:rPr sz="1800" spc="-20" dirty="0">
                <a:latin typeface="Product Sans" panose="020B0403030502040203" pitchFamily="34" charset="0"/>
                <a:cs typeface="Tahoma"/>
              </a:rPr>
              <a:t>е</a:t>
            </a:r>
            <a:r>
              <a:rPr sz="1800" spc="30" dirty="0">
                <a:latin typeface="Product Sans" panose="020B0403030502040203" pitchFamily="34" charset="0"/>
                <a:cs typeface="Tahoma"/>
              </a:rPr>
              <a:t>мость</a:t>
            </a:r>
            <a:endParaRPr sz="1800" dirty="0">
              <a:latin typeface="Product Sans" panose="020B0403030502040203" pitchFamily="34" charset="0"/>
              <a:cs typeface="Tahoma"/>
            </a:endParaRPr>
          </a:p>
          <a:p>
            <a:pPr marL="297815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Product Sans" panose="020B0403030502040203" pitchFamily="34" charset="0"/>
                <a:cs typeface="Tahoma"/>
              </a:rPr>
              <a:t>Р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а</a:t>
            </a:r>
            <a:r>
              <a:rPr sz="1800" spc="70" dirty="0">
                <a:latin typeface="Product Sans" panose="020B0403030502040203" pitchFamily="34" charset="0"/>
                <a:cs typeface="Tahoma"/>
              </a:rPr>
              <a:t>з</a:t>
            </a:r>
            <a:r>
              <a:rPr sz="1800" spc="-35" dirty="0">
                <a:latin typeface="Product Sans" panose="020B0403030502040203" pitchFamily="34" charset="0"/>
                <a:cs typeface="Tahoma"/>
              </a:rPr>
              <a:t>вита</a:t>
            </a:r>
            <a:r>
              <a:rPr sz="1800" spc="-85" dirty="0">
                <a:latin typeface="Product Sans" panose="020B0403030502040203" pitchFamily="34" charset="0"/>
                <a:cs typeface="Tahoma"/>
              </a:rPr>
              <a:t>я</a:t>
            </a:r>
            <a:r>
              <a:rPr sz="1800" spc="-195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spc="105" dirty="0">
                <a:latin typeface="Product Sans" panose="020B0403030502040203" pitchFamily="34" charset="0"/>
                <a:cs typeface="Tahoma"/>
              </a:rPr>
              <a:t>э</a:t>
            </a:r>
            <a:r>
              <a:rPr sz="1800" spc="-55" dirty="0">
                <a:latin typeface="Product Sans" panose="020B0403030502040203" pitchFamily="34" charset="0"/>
                <a:cs typeface="Tahoma"/>
              </a:rPr>
              <a:t>к</a:t>
            </a:r>
            <a:r>
              <a:rPr sz="1800" spc="25" dirty="0">
                <a:latin typeface="Product Sans" panose="020B0403030502040203" pitchFamily="34" charset="0"/>
                <a:cs typeface="Tahoma"/>
              </a:rPr>
              <a:t>ос</a:t>
            </a:r>
            <a:r>
              <a:rPr sz="1800" spc="20" dirty="0">
                <a:latin typeface="Product Sans" panose="020B0403030502040203" pitchFamily="34" charset="0"/>
                <a:cs typeface="Tahoma"/>
              </a:rPr>
              <a:t>истема</a:t>
            </a:r>
            <a:endParaRPr sz="1800" dirty="0">
              <a:latin typeface="Product Sans" panose="020B0403030502040203" pitchFamily="34" charset="0"/>
              <a:cs typeface="Tahoma"/>
            </a:endParaRPr>
          </a:p>
          <a:p>
            <a:pPr marL="297815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sz="1800" spc="20" dirty="0">
                <a:latin typeface="Product Sans" panose="020B0403030502040203" pitchFamily="34" charset="0"/>
                <a:cs typeface="Tahoma"/>
              </a:rPr>
              <a:t>Стабильность</a:t>
            </a:r>
            <a:endParaRPr sz="1800" dirty="0">
              <a:latin typeface="Product Sans" panose="020B0403030502040203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2289225"/>
            <a:ext cx="1327936" cy="462407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B1C2C7FA-5039-95F8-7888-2F70827AFBCE}"/>
              </a:ext>
            </a:extLst>
          </p:cNvPr>
          <p:cNvSpPr txBox="1">
            <a:spLocks/>
          </p:cNvSpPr>
          <p:nvPr/>
        </p:nvSpPr>
        <p:spPr>
          <a:xfrm>
            <a:off x="6096000" y="762000"/>
            <a:ext cx="4933392" cy="81406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290"/>
              </a:spcBef>
            </a:pPr>
            <a:r>
              <a:rPr lang="en-US" sz="2000" kern="0" dirty="0">
                <a:solidFill>
                  <a:srgbClr val="A6A6A6"/>
                </a:solidFill>
                <a:latin typeface="Product Sans" panose="020B0403030502040203" pitchFamily="34" charset="0"/>
              </a:rPr>
              <a:t>Python</a:t>
            </a:r>
            <a:endParaRPr lang="en-US" sz="2000" kern="0" dirty="0">
              <a:latin typeface="Product Sans" panose="020B0403030502040203" pitchFamily="34" charset="0"/>
            </a:endParaRPr>
          </a:p>
          <a:p>
            <a:pPr marL="12700">
              <a:spcBef>
                <a:spcPts val="259"/>
              </a:spcBef>
            </a:pPr>
            <a:r>
              <a:rPr lang="en-US" sz="2800" b="1" kern="0" dirty="0">
                <a:latin typeface="Product Sans" panose="020B0403030502040203" pitchFamily="34" charset="0"/>
              </a:rPr>
              <a:t>Flask</a:t>
            </a:r>
            <a:endParaRPr lang="en-US" sz="2800" kern="0" dirty="0">
              <a:latin typeface="Product Sans" panose="020B0403030502040203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50EECDE-E7E6-CD4B-A638-D7D296C50521}"/>
              </a:ext>
            </a:extLst>
          </p:cNvPr>
          <p:cNvSpPr txBox="1"/>
          <p:nvPr/>
        </p:nvSpPr>
        <p:spPr>
          <a:xfrm>
            <a:off x="6096000" y="1859561"/>
            <a:ext cx="18288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Лёгкость</a:t>
            </a:r>
          </a:p>
          <a:p>
            <a:pPr marL="297815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Комьюнити</a:t>
            </a:r>
          </a:p>
          <a:p>
            <a:pPr marL="297815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Документация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3E2495B-5043-862D-E274-F2BFCB5BB65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8568" y="2189370"/>
            <a:ext cx="1033375" cy="562262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045AC273-D443-9E2F-4340-057027E5F704}"/>
              </a:ext>
            </a:extLst>
          </p:cNvPr>
          <p:cNvSpPr txBox="1">
            <a:spLocks/>
          </p:cNvSpPr>
          <p:nvPr/>
        </p:nvSpPr>
        <p:spPr>
          <a:xfrm>
            <a:off x="441704" y="3561109"/>
            <a:ext cx="3714192" cy="81406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290"/>
              </a:spcBef>
            </a:pPr>
            <a:r>
              <a:rPr lang="en" sz="2000" kern="0">
                <a:solidFill>
                  <a:srgbClr val="A6A6A6"/>
                </a:solidFill>
                <a:latin typeface="Product Sans" panose="020B0403030502040203" pitchFamily="34" charset="0"/>
              </a:rPr>
              <a:t>Python</a:t>
            </a:r>
            <a:endParaRPr lang="en" sz="2000" kern="0">
              <a:latin typeface="Product Sans" panose="020B0403030502040203" pitchFamily="34" charset="0"/>
            </a:endParaRPr>
          </a:p>
          <a:p>
            <a:pPr marL="12700">
              <a:spcBef>
                <a:spcPts val="259"/>
              </a:spcBef>
            </a:pPr>
            <a:r>
              <a:rPr lang="en" sz="2800" b="1" kern="0">
                <a:latin typeface="Product Sans" panose="020B0403030502040203" pitchFamily="34" charset="0"/>
              </a:rPr>
              <a:t>FastAPI</a:t>
            </a:r>
            <a:endParaRPr lang="en" sz="2800" kern="0" dirty="0">
              <a:latin typeface="Product Sans" panose="020B0403030502040203" pitchFamily="34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1DACF17-3A25-76CE-BF80-E5770F6D2492}"/>
              </a:ext>
            </a:extLst>
          </p:cNvPr>
          <p:cNvSpPr txBox="1"/>
          <p:nvPr/>
        </p:nvSpPr>
        <p:spPr>
          <a:xfrm>
            <a:off x="441704" y="4658670"/>
            <a:ext cx="5847792" cy="1700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93090" algn="l"/>
              </a:tabLst>
            </a:pPr>
            <a:r>
              <a:rPr sz="1800" dirty="0" err="1">
                <a:latin typeface="Product Sans" panose="020B0403030502040203" pitchFamily="34" charset="0"/>
                <a:cs typeface="Tahoma"/>
              </a:rPr>
              <a:t>Все</a:t>
            </a:r>
            <a:r>
              <a:rPr lang="ru-RU"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возможные</a:t>
            </a:r>
            <a:r>
              <a:rPr lang="ru-RU" sz="1800" dirty="0">
                <a:latin typeface="Product Sans" panose="020B0403030502040203" pitchFamily="34" charset="0"/>
                <a:cs typeface="Tahoma"/>
              </a:rPr>
              <a:t> плюшки для быстрой</a:t>
            </a:r>
            <a:r>
              <a:rPr lang="ru-RU" dirty="0">
                <a:latin typeface="Product Sans" panose="020B0403030502040203" pitchFamily="34" charset="0"/>
                <a:cs typeface="Tahoma"/>
              </a:rPr>
              <a:t> </a:t>
            </a:r>
            <a:r>
              <a:rPr lang="ru-RU" sz="1800" dirty="0">
                <a:latin typeface="Product Sans" panose="020B0403030502040203" pitchFamily="34" charset="0"/>
                <a:cs typeface="Tahoma"/>
              </a:rPr>
              <a:t>разработки быстрого и мощного </a:t>
            </a:r>
            <a:r>
              <a:rPr lang="en" sz="1800" dirty="0">
                <a:latin typeface="Product Sans" panose="020B0403030502040203" pitchFamily="34" charset="0"/>
                <a:cs typeface="Tahoma"/>
              </a:rPr>
              <a:t>API </a:t>
            </a:r>
            <a:r>
              <a:rPr lang="ru-RU" sz="1800" dirty="0">
                <a:latin typeface="Product Sans" panose="020B0403030502040203" pitchFamily="34" charset="0"/>
                <a:cs typeface="Tahoma"/>
              </a:rPr>
              <a:t>прямо в коробке. При этом все  возможности хорошо</a:t>
            </a:r>
            <a:r>
              <a:rPr lang="ru-RU" dirty="0">
                <a:latin typeface="Product Sans" panose="020B0403030502040203" pitchFamily="34" charset="0"/>
                <a:cs typeface="Tahoma"/>
              </a:rPr>
              <a:t> </a:t>
            </a:r>
            <a:r>
              <a:rPr lang="ru-RU" sz="1800" dirty="0">
                <a:latin typeface="Product Sans" panose="020B0403030502040203" pitchFamily="34" charset="0"/>
                <a:cs typeface="Tahoma"/>
              </a:rPr>
              <a:t>задокументированы, документация описывает буквально всё, включая </a:t>
            </a:r>
            <a:r>
              <a:rPr lang="ru-RU" sz="1800" dirty="0" err="1">
                <a:latin typeface="Product Sans" panose="020B0403030502040203" pitchFamily="34" charset="0"/>
                <a:cs typeface="Tahoma"/>
              </a:rPr>
              <a:t>дебаг</a:t>
            </a:r>
            <a:r>
              <a:rPr lang="ru-RU" sz="1800" dirty="0">
                <a:latin typeface="Product Sans" panose="020B0403030502040203" pitchFamily="34" charset="0"/>
                <a:cs typeface="Tahoma"/>
              </a:rPr>
              <a:t>  и тестирование.</a:t>
            </a:r>
          </a:p>
          <a:p>
            <a:pPr marL="12700">
              <a:spcBef>
                <a:spcPts val="100"/>
              </a:spcBef>
              <a:tabLst>
                <a:tab pos="593090" algn="l"/>
              </a:tabLst>
            </a:pPr>
            <a:endParaRPr lang="ru-RU" sz="180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3090" algn="l"/>
              </a:tabLst>
            </a:pPr>
            <a:endParaRPr sz="1800" dirty="0">
              <a:latin typeface="Product Sans" panose="020B0403030502040203" pitchFamily="34" charset="0"/>
              <a:cs typeface="Tahoma"/>
            </a:endParaRPr>
          </a:p>
        </p:txBody>
      </p:sp>
      <p:pic>
        <p:nvPicPr>
          <p:cNvPr id="10" name="object 6">
            <a:extLst>
              <a:ext uri="{FF2B5EF4-FFF2-40B4-BE49-F238E27FC236}">
                <a16:creationId xmlns:a16="http://schemas.microsoft.com/office/drawing/2014/main" id="{09732BF4-C924-841C-3CE8-AD738C18F07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7546" y="5310815"/>
            <a:ext cx="2121022" cy="396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CDBF7C-80D2-4D41-8441-3FBA913AE717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40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608" y="607694"/>
            <a:ext cx="607639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953BA"/>
                </a:solidFill>
                <a:latin typeface="Product Sans" panose="020B0403030502040203" pitchFamily="34" charset="0"/>
              </a:rPr>
              <a:t>GoLang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608" y="833754"/>
            <a:ext cx="8887460" cy="5827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800" dirty="0">
              <a:solidFill>
                <a:srgbClr val="7E7E7E"/>
              </a:solidFill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dirty="0">
              <a:solidFill>
                <a:srgbClr val="7E7E7E"/>
              </a:solidFill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Product Sans" panose="020B0403030502040203" pitchFamily="34" charset="0"/>
                <a:cs typeface="Tahoma"/>
              </a:rPr>
              <a:t>Docker, CoreOS, Istio, Traefik, Syncthing, Gitea, Yggdrasil Network, IPFS, AdGuard Home</a:t>
            </a:r>
            <a:endParaRPr sz="180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sz="1800" b="1" dirty="0" err="1">
                <a:latin typeface="Product Sans" panose="020B0403030502040203" pitchFamily="34" charset="0"/>
                <a:cs typeface="Trebuchet MS"/>
              </a:rPr>
              <a:t>Плюсы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Высокая скорость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Совместимость с C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Широкие возможности из коробки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Документация как стандартная функция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Сборка мусора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Масштабируемость и конкурентность</a:t>
            </a:r>
          </a:p>
          <a:p>
            <a:pPr>
              <a:lnSpc>
                <a:spcPct val="100000"/>
              </a:lnSpc>
              <a:spcBef>
                <a:spcPts val="45"/>
              </a:spcBef>
              <a:buFont typeface="Tahoma"/>
              <a:buChar char="•"/>
            </a:pPr>
            <a:endParaRPr sz="175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Product Sans" panose="020B0403030502040203" pitchFamily="34" charset="0"/>
                <a:cs typeface="Trebuchet MS"/>
              </a:rPr>
              <a:t>Минусы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Отсутствие параметрического полиморфизма</a:t>
            </a:r>
          </a:p>
          <a:p>
            <a:pPr marL="469900" marR="3938904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lang="en-US"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Нулевой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интерфейс не равен интерфейсу  нулевого объекта</a:t>
            </a:r>
          </a:p>
          <a:p>
            <a:pPr marL="469900" marR="3117215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lang="en-US"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Go не допускает появления открывающей скобки  на отдельной строке</a:t>
            </a:r>
          </a:p>
          <a:p>
            <a:pPr marL="469900" marR="3109595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lang="en-US"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Семантика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файлов в стандартной библиотеке Go  в значительной степени основана на семантике  POSIX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3128" y="3796284"/>
            <a:ext cx="1447800" cy="1986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534066-DBBE-4F35-9C97-20FA27CE9E13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41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608" y="447716"/>
            <a:ext cx="4982845" cy="602729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800" b="1" dirty="0">
                <a:solidFill>
                  <a:srgbClr val="0953BA"/>
                </a:solidFill>
                <a:latin typeface="Product Sans" panose="020B0403030502040203" pitchFamily="34" charset="0"/>
                <a:cs typeface="Tahoma"/>
              </a:rPr>
              <a:t>PHP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608" y="1401445"/>
            <a:ext cx="5085792" cy="335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800" dirty="0">
                <a:solidFill>
                  <a:srgbClr val="7E7E7E"/>
                </a:solidFill>
                <a:latin typeface="Product Sans" panose="020B0403030502040203" pitchFamily="34" charset="0"/>
                <a:cs typeface="Tahoma"/>
              </a:rPr>
              <a:t>Facebook, Yahoo!, Wikipedia, Tumblr, </a:t>
            </a:r>
            <a:r>
              <a:rPr lang="en-US" sz="1800" dirty="0" err="1">
                <a:solidFill>
                  <a:srgbClr val="7E7E7E"/>
                </a:solidFill>
                <a:latin typeface="Product Sans" panose="020B0403030502040203" pitchFamily="34" charset="0"/>
                <a:cs typeface="Tahoma"/>
              </a:rPr>
              <a:t>Vk</a:t>
            </a:r>
            <a:r>
              <a:rPr lang="en-US" sz="1800" dirty="0">
                <a:solidFill>
                  <a:srgbClr val="7E7E7E"/>
                </a:solidFill>
                <a:latin typeface="Product Sans" panose="020B0403030502040203" pitchFamily="34" charset="0"/>
                <a:cs typeface="Tahoma"/>
              </a:rPr>
              <a:t>, </a:t>
            </a:r>
            <a:r>
              <a:rPr lang="en-US" sz="1800" dirty="0" err="1">
                <a:solidFill>
                  <a:srgbClr val="7E7E7E"/>
                </a:solidFill>
                <a:latin typeface="Product Sans" panose="020B0403030502040203" pitchFamily="34" charset="0"/>
                <a:cs typeface="Tahoma"/>
              </a:rPr>
              <a:t>Youtube</a:t>
            </a:r>
            <a:endParaRPr lang="en-US" sz="180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1800" b="1" dirty="0">
              <a:latin typeface="Product Sans" panose="020B0403030502040203" pitchFamily="34" charset="0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 err="1">
                <a:latin typeface="Product Sans" panose="020B0403030502040203" pitchFamily="34" charset="0"/>
                <a:cs typeface="Trebuchet MS"/>
              </a:rPr>
              <a:t>Плюсы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Высокая производительность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Работа с разными платформами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Популярность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Большое комьюнити</a:t>
            </a:r>
          </a:p>
          <a:p>
            <a:pPr>
              <a:lnSpc>
                <a:spcPct val="100000"/>
              </a:lnSpc>
              <a:spcBef>
                <a:spcPts val="45"/>
              </a:spcBef>
              <a:buFont typeface="Tahoma"/>
              <a:buChar char="•"/>
            </a:pPr>
            <a:endParaRPr sz="175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Product Sans" panose="020B0403030502040203" pitchFamily="34" charset="0"/>
                <a:cs typeface="Trebuchet MS"/>
              </a:rPr>
              <a:t>Минусы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Несистемный синтаксис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Негативная слава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Возможность ошибок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9395" y="1673351"/>
            <a:ext cx="3238500" cy="21518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09231" y="826770"/>
            <a:ext cx="4081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Tahoma"/>
                <a:cs typeface="Tahoma"/>
              </a:rPr>
              <a:t>Когда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н</a:t>
            </a:r>
            <a:r>
              <a:rPr sz="1800" spc="-30" dirty="0">
                <a:latin typeface="Tahoma"/>
                <a:cs typeface="Tahoma"/>
              </a:rPr>
              <a:t>а</a:t>
            </a:r>
            <a:r>
              <a:rPr sz="1800" spc="-10" dirty="0">
                <a:latin typeface="Tahoma"/>
                <a:cs typeface="Tahoma"/>
              </a:rPr>
              <a:t>пи</a:t>
            </a:r>
            <a:r>
              <a:rPr sz="1800" spc="-20" dirty="0">
                <a:latin typeface="Tahoma"/>
                <a:cs typeface="Tahoma"/>
              </a:rPr>
              <a:t>с</a:t>
            </a:r>
            <a:r>
              <a:rPr sz="1800" spc="-30" dirty="0">
                <a:latin typeface="Tahoma"/>
                <a:cs typeface="Tahoma"/>
              </a:rPr>
              <a:t>а</a:t>
            </a:r>
            <a:r>
              <a:rPr sz="1800" spc="55" dirty="0">
                <a:latin typeface="Tahoma"/>
                <a:cs typeface="Tahoma"/>
              </a:rPr>
              <a:t>л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к</a:t>
            </a:r>
            <a:r>
              <a:rPr sz="1800" spc="15" dirty="0">
                <a:latin typeface="Tahoma"/>
                <a:cs typeface="Tahoma"/>
              </a:rPr>
              <a:t>ру</a:t>
            </a:r>
            <a:r>
              <a:rPr sz="1800" spc="-65" dirty="0">
                <a:latin typeface="Tahoma"/>
                <a:cs typeface="Tahoma"/>
              </a:rPr>
              <a:t>п</a:t>
            </a:r>
            <a:r>
              <a:rPr sz="1800" spc="-60" dirty="0">
                <a:latin typeface="Tahoma"/>
                <a:cs typeface="Tahoma"/>
              </a:rPr>
              <a:t>н</a:t>
            </a:r>
            <a:r>
              <a:rPr sz="1800" spc="-30" dirty="0">
                <a:latin typeface="Tahoma"/>
                <a:cs typeface="Tahoma"/>
              </a:rPr>
              <a:t>ейшую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65" dirty="0">
                <a:latin typeface="Tahoma"/>
                <a:cs typeface="Tahoma"/>
              </a:rPr>
              <a:t>соц</a:t>
            </a:r>
            <a:r>
              <a:rPr sz="1800" spc="45" dirty="0">
                <a:latin typeface="Tahoma"/>
                <a:cs typeface="Tahoma"/>
              </a:rPr>
              <a:t>с</a:t>
            </a:r>
            <a:r>
              <a:rPr sz="1800" dirty="0">
                <a:latin typeface="Tahoma"/>
                <a:cs typeface="Tahoma"/>
              </a:rPr>
              <a:t>еть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н</a:t>
            </a:r>
            <a:r>
              <a:rPr sz="1800" spc="-30" dirty="0">
                <a:latin typeface="Tahoma"/>
                <a:cs typeface="Tahoma"/>
              </a:rPr>
              <a:t>а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Tahoma"/>
                <a:cs typeface="Tahoma"/>
              </a:rPr>
              <a:t>ПХП: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DFB77-29E1-4C19-9747-81F82BC10604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42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7170" name="Picture 2" descr="Breaking: Telegram CEO Pavel Durov Formally Charged and Released Under  Judicial Supervision in France! | FinTelegram News">
            <a:extLst>
              <a:ext uri="{FF2B5EF4-FFF2-40B4-BE49-F238E27FC236}">
                <a16:creationId xmlns:a16="http://schemas.microsoft.com/office/drawing/2014/main" id="{068EAAC1-A6F2-4B51-A7D6-C6E6F89C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31" y="4021670"/>
            <a:ext cx="3238500" cy="24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608" y="457200"/>
            <a:ext cx="10556240" cy="98615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800" b="1" dirty="0">
                <a:solidFill>
                  <a:srgbClr val="0953BA"/>
                </a:solidFill>
                <a:latin typeface="Product Sans" panose="020B0403030502040203" pitchFamily="34" charset="0"/>
                <a:cs typeface="Tahoma"/>
              </a:rPr>
              <a:t>C++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dirty="0">
                <a:solidFill>
                  <a:srgbClr val="7E7E7E"/>
                </a:solidFill>
                <a:latin typeface="Product Sans" panose="020B0403030502040203" pitchFamily="34" charset="0"/>
                <a:cs typeface="Tahoma"/>
              </a:rPr>
              <a:t>“Самое главное отличие C от C++: на Си вы можете делать ошибки, а в C++ — еще и наследовать их”</a:t>
            </a:r>
            <a:endParaRPr sz="1800" dirty="0">
              <a:latin typeface="Product Sans" panose="020B0403030502040203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608" y="2449829"/>
            <a:ext cx="356933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Product Sans" panose="020B0403030502040203" pitchFamily="34" charset="0"/>
                <a:cs typeface="Tahoma"/>
              </a:rPr>
              <a:t>++</a:t>
            </a:r>
            <a:endParaRPr sz="1800" dirty="0">
              <a:latin typeface="Product Sans" panose="020B0403030502040203" pitchFamily="34" charset="0"/>
              <a:cs typeface="Tahoma"/>
            </a:endParaRP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ООП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Скорость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Большое число фремворков</a:t>
            </a:r>
          </a:p>
          <a:p>
            <a:pPr>
              <a:lnSpc>
                <a:spcPct val="100000"/>
              </a:lnSpc>
              <a:spcBef>
                <a:spcPts val="45"/>
              </a:spcBef>
              <a:buFont typeface="Tahoma"/>
              <a:buChar char="•"/>
            </a:pPr>
            <a:endParaRPr sz="175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Product Sans" panose="020B0403030502040203" pitchFamily="34" charset="0"/>
                <a:cs typeface="Trebuchet MS"/>
              </a:rPr>
              <a:t>Минусы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Небезопасность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Зависимость от платформы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Хардкорный синтаксис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Сложность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1731" y="2018600"/>
            <a:ext cx="4340352" cy="3631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2229D-D5E8-4AD8-AA2B-3335541279D5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608" y="617346"/>
            <a:ext cx="417139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Product Sans" panose="020B0403030502040203" pitchFamily="34" charset="0"/>
                <a:cs typeface="Tahoma"/>
              </a:rPr>
              <a:t>C++</a:t>
            </a:r>
            <a:endParaRPr sz="2800" dirty="0">
              <a:latin typeface="Product Sans" panose="020B0403030502040203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608" y="1111129"/>
            <a:ext cx="3002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Product Sans" panose="020B0403030502040203" pitchFamily="34" charset="0"/>
              </a:rPr>
              <a:t>Правда много фреймворков.</a:t>
            </a:r>
            <a:endParaRPr sz="1800" dirty="0">
              <a:latin typeface="Product Sans" panose="020B0403030502040203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350" y="1610741"/>
            <a:ext cx="9385300" cy="0"/>
          </a:xfrm>
          <a:custGeom>
            <a:avLst/>
            <a:gdLst/>
            <a:ahLst/>
            <a:cxnLst/>
            <a:rect l="l" t="t" r="r" b="b"/>
            <a:pathLst>
              <a:path w="9385300">
                <a:moveTo>
                  <a:pt x="0" y="0"/>
                </a:moveTo>
                <a:lnTo>
                  <a:pt x="9385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350" y="6045314"/>
            <a:ext cx="9385300" cy="0"/>
          </a:xfrm>
          <a:custGeom>
            <a:avLst/>
            <a:gdLst/>
            <a:ahLst/>
            <a:cxnLst/>
            <a:rect l="l" t="t" r="r" b="b"/>
            <a:pathLst>
              <a:path w="9385300">
                <a:moveTo>
                  <a:pt x="0" y="0"/>
                </a:moveTo>
                <a:lnTo>
                  <a:pt x="93853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58849" y="1657349"/>
            <a:ext cx="461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</a:t>
            </a:r>
            <a:r>
              <a:rPr sz="1600" b="1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r</a:t>
            </a:r>
            <a:r>
              <a:rPr sz="16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ow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2134" y="1657349"/>
            <a:ext cx="45516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libri"/>
                <a:cs typeface="Calibri"/>
              </a:rPr>
              <a:t>Fast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easy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micro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web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framework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(inspired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Python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Flask)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8849" y="2287269"/>
            <a:ext cx="5359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O</a:t>
            </a:r>
            <a:r>
              <a:rPr sz="16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a</a:t>
            </a:r>
            <a:r>
              <a:rPr sz="16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t</a:t>
            </a:r>
            <a:r>
              <a:rPr sz="1600" b="1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+</a:t>
            </a:r>
            <a:r>
              <a:rPr sz="16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+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2134" y="2287269"/>
            <a:ext cx="37287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Light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powerful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web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framework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zero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dependencies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8849" y="2917012"/>
            <a:ext cx="644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D</a:t>
            </a:r>
            <a:r>
              <a:rPr sz="1600" b="1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r</a:t>
            </a:r>
            <a:r>
              <a:rPr sz="16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o</a:t>
            </a:r>
            <a:r>
              <a:rPr sz="16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g</a:t>
            </a:r>
            <a:r>
              <a:rPr sz="16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52134" y="2917012"/>
            <a:ext cx="30740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fast </a:t>
            </a:r>
            <a:r>
              <a:rPr sz="1600" spc="-10" dirty="0">
                <a:latin typeface="Calibri"/>
                <a:cs typeface="Calibri"/>
              </a:rPr>
              <a:t>cross-platform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web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framework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8849" y="3300476"/>
            <a:ext cx="513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PO</a:t>
            </a:r>
            <a:r>
              <a:rPr sz="1600" b="1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</a:t>
            </a:r>
            <a:r>
              <a:rPr sz="16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52134" y="3300476"/>
            <a:ext cx="30676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C++ </a:t>
            </a:r>
            <a:r>
              <a:rPr sz="1600" spc="-10" dirty="0">
                <a:latin typeface="Calibri"/>
                <a:cs typeface="Calibri"/>
              </a:rPr>
              <a:t>libraries</a:t>
            </a:r>
            <a:r>
              <a:rPr sz="1600" spc="-15" dirty="0">
                <a:latin typeface="Calibri"/>
                <a:cs typeface="Calibri"/>
              </a:rPr>
              <a:t> for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building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applications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8849" y="3683634"/>
            <a:ext cx="756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T</a:t>
            </a:r>
            <a:r>
              <a:rPr sz="1600" b="1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r</a:t>
            </a:r>
            <a:r>
              <a:rPr sz="16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eeF</a:t>
            </a:r>
            <a:r>
              <a:rPr sz="1600" b="1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r</a:t>
            </a:r>
            <a:r>
              <a:rPr sz="16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og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2134" y="3683634"/>
            <a:ext cx="3401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High-speed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full-stack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C++ </a:t>
            </a:r>
            <a:r>
              <a:rPr sz="1600" spc="-15" dirty="0">
                <a:latin typeface="Calibri"/>
                <a:cs typeface="Calibri"/>
              </a:rPr>
              <a:t>framework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8849" y="4066794"/>
            <a:ext cx="727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Pistache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2134" y="4066794"/>
            <a:ext cx="2556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High-performance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toolkit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8849" y="4449267"/>
            <a:ext cx="280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Wt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52134" y="4449267"/>
            <a:ext cx="2592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Calibri"/>
                <a:cs typeface="Calibri"/>
              </a:rPr>
              <a:t>Web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GUI </a:t>
            </a:r>
            <a:r>
              <a:rPr sz="1600" spc="-10" dirty="0">
                <a:latin typeface="Calibri"/>
                <a:cs typeface="Calibri"/>
              </a:rPr>
              <a:t>library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modern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C++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8849" y="4832730"/>
            <a:ext cx="703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Cutelyst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52134" y="4832730"/>
            <a:ext cx="44983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Calibri"/>
                <a:cs typeface="Calibri"/>
              </a:rPr>
              <a:t>Web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framework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built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top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Qt,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approach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Catalyst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(Perl)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framework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58849" y="5462422"/>
            <a:ext cx="727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CppCMS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52134" y="5462422"/>
            <a:ext cx="45618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Aimed </a:t>
            </a:r>
            <a:r>
              <a:rPr sz="1600" spc="-10" dirty="0">
                <a:latin typeface="Calibri"/>
                <a:cs typeface="Calibri"/>
              </a:rPr>
              <a:t>at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rapid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web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development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web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sites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web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services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B6C443-A002-4D67-A9C8-B40B0B2F53B6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44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608" y="596325"/>
            <a:ext cx="569539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953BA"/>
                </a:solidFill>
                <a:latin typeface="Product Sans" panose="020B0403030502040203" pitchFamily="34" charset="0"/>
              </a:rPr>
              <a:t>Java/Kotlin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608" y="1030666"/>
            <a:ext cx="5992063" cy="57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95"/>
              </a:spcBef>
            </a:pPr>
            <a:r>
              <a:rPr sz="1900" dirty="0">
                <a:latin typeface="Product Sans" panose="020B0403030502040203" pitchFamily="34" charset="0"/>
                <a:cs typeface="Verdana"/>
              </a:rPr>
              <a:t>Java: Amazon, Ebay, PayPal, OK, </a:t>
            </a:r>
            <a:r>
              <a:rPr sz="1900" dirty="0">
                <a:latin typeface="Product Sans" panose="020B0403030502040203" pitchFamily="34" charset="0"/>
                <a:cs typeface="Trebuchet MS"/>
              </a:rPr>
              <a:t>Ржд, Сайт Пентагона</a:t>
            </a:r>
          </a:p>
          <a:p>
            <a:pPr marL="12700">
              <a:lnSpc>
                <a:spcPts val="2220"/>
              </a:lnSpc>
            </a:pPr>
            <a:r>
              <a:rPr sz="1900" dirty="0">
                <a:latin typeface="Product Sans" panose="020B0403030502040203" pitchFamily="34" charset="0"/>
                <a:cs typeface="Verdana"/>
              </a:rPr>
              <a:t>KMM: QIWI, Yandex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608" y="2856052"/>
            <a:ext cx="4692015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Product Sans" panose="020B0403030502040203" pitchFamily="34" charset="0"/>
                <a:cs typeface="Trebuchet MS"/>
              </a:rPr>
              <a:t>Плюсы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2775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ООП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Стабильность и сообщество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Стандартизация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Безопасность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Независимость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от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платформы</a:t>
            </a:r>
            <a:endParaRPr lang="ru-RU" sz="1800" dirty="0">
              <a:latin typeface="Product Sans" panose="020B0403030502040203" pitchFamily="34" charset="0"/>
              <a:cs typeface="Tahoma"/>
            </a:endParaRP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 err="1">
                <a:latin typeface="Product Sans" panose="020B0403030502040203" pitchFamily="34" charset="0"/>
                <a:cs typeface="Tahoma"/>
              </a:rPr>
              <a:t>Автоматическое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управление</a:t>
            </a:r>
            <a:r>
              <a:rPr sz="1800" dirty="0">
                <a:latin typeface="Product Sans" panose="020B0403030502040203" pitchFamily="34" charset="0"/>
                <a:cs typeface="Tahoma"/>
              </a:rPr>
              <a:t> </a:t>
            </a:r>
            <a:r>
              <a:rPr sz="1800" dirty="0" err="1">
                <a:latin typeface="Product Sans" panose="020B0403030502040203" pitchFamily="34" charset="0"/>
                <a:cs typeface="Tahoma"/>
              </a:rPr>
              <a:t>памятью</a:t>
            </a:r>
            <a:r>
              <a:rPr lang="ru-RU" sz="1800" dirty="0">
                <a:latin typeface="Product Sans" panose="020B0403030502040203" pitchFamily="34" charset="0"/>
                <a:cs typeface="Tahoma"/>
              </a:rPr>
              <a:t>  </a:t>
            </a:r>
          </a:p>
          <a:p>
            <a:pPr>
              <a:lnSpc>
                <a:spcPct val="100000"/>
              </a:lnSpc>
              <a:tabLst>
                <a:tab pos="622300" algn="l"/>
              </a:tabLst>
            </a:pPr>
            <a:r>
              <a:rPr sz="1800" b="1" dirty="0" err="1">
                <a:latin typeface="Product Sans" panose="020B0403030502040203" pitchFamily="34" charset="0"/>
                <a:cs typeface="Trebuchet MS"/>
              </a:rPr>
              <a:t>Минусы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Платное коммерческое использование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Низкая производительность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Отсутствие нативного дизайна</a:t>
            </a:r>
          </a:p>
          <a:p>
            <a:pPr marL="612775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Многословный и сложный код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2671" y="2856052"/>
            <a:ext cx="441960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Product Sans" panose="020B0403030502040203" pitchFamily="34" charset="0"/>
                <a:cs typeface="Trebuchet MS"/>
              </a:rPr>
              <a:t>Плюсы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3410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Совместимость с Java</a:t>
            </a:r>
          </a:p>
          <a:p>
            <a:pPr marL="613410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Чистота</a:t>
            </a:r>
          </a:p>
          <a:p>
            <a:pPr marL="613410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Безопасность</a:t>
            </a:r>
          </a:p>
          <a:p>
            <a:pPr marL="613410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Простота синтаксиса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Нативный конструктор интерфейсов</a:t>
            </a: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Product Sans" panose="020B0403030502040203" pitchFamily="34" charset="0"/>
                <a:cs typeface="Trebuchet MS"/>
              </a:rPr>
              <a:t>Минусы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3410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Низкая скорость компиляции</a:t>
            </a:r>
          </a:p>
          <a:p>
            <a:pPr marL="613410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Мало дополнений</a:t>
            </a:r>
          </a:p>
          <a:p>
            <a:pPr marL="613410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Малочисленное сообщество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047899"/>
            <a:ext cx="1463040" cy="4455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206" y="1838623"/>
            <a:ext cx="498681" cy="8519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2528" y="1887886"/>
            <a:ext cx="1621991" cy="6695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1929" y="1855388"/>
            <a:ext cx="810767" cy="707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B515E8-3268-421F-9512-9C688DAFBAA8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45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608" y="595331"/>
            <a:ext cx="424759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953BA"/>
                </a:solidFill>
                <a:latin typeface="Product Sans" panose="020B0403030502040203" pitchFamily="34" charset="0"/>
              </a:rPr>
              <a:t>JavaScript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608" y="821391"/>
            <a:ext cx="5176520" cy="46980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ru-RU" sz="1900" i="1" dirty="0">
              <a:solidFill>
                <a:srgbClr val="A6A6A6"/>
              </a:solidFill>
              <a:latin typeface="Product Sans" panose="020B0403030502040203" pitchFamily="34" charset="0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dirty="0">
                <a:solidFill>
                  <a:srgbClr val="A6A6A6"/>
                </a:solidFill>
                <a:latin typeface="Product Sans" panose="020B0403030502040203" pitchFamily="34" charset="0"/>
                <a:cs typeface="Verdana"/>
              </a:rPr>
              <a:t>dozen !== 12</a:t>
            </a:r>
            <a:endParaRPr lang="ru-RU" sz="1900" i="1" dirty="0">
              <a:solidFill>
                <a:srgbClr val="A6A6A6"/>
              </a:solidFill>
              <a:latin typeface="Product Sans" panose="020B0403030502040203" pitchFamily="34" charset="0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ru-RU" sz="3050" dirty="0">
              <a:latin typeface="Product Sans" panose="020B0403030502040203" pitchFamily="34" charset="0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b="1" dirty="0" err="1">
                <a:latin typeface="Product Sans" panose="020B0403030502040203" pitchFamily="34" charset="0"/>
                <a:cs typeface="Trebuchet MS"/>
              </a:rPr>
              <a:t>Плюсы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09600" indent="-140335">
              <a:lnSpc>
                <a:spcPct val="100000"/>
              </a:lnSpc>
              <a:buFont typeface="Trebuchet MS"/>
              <a:buChar char="•"/>
              <a:tabLst>
                <a:tab pos="610235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Незаменимость для веб-разработки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Скорость работы и производительность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Мощная инфраструктура (экосистема)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Простота и рациональность применения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Удобство пользовательских интерфейсов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Лёгкость освоения</a:t>
            </a:r>
          </a:p>
          <a:p>
            <a:pPr>
              <a:lnSpc>
                <a:spcPct val="100000"/>
              </a:lnSpc>
              <a:spcBef>
                <a:spcPts val="50"/>
              </a:spcBef>
              <a:buFont typeface="Tahoma"/>
              <a:buChar char="•"/>
            </a:pPr>
            <a:endParaRPr sz="1750" dirty="0">
              <a:latin typeface="Product Sans" panose="020B0403030502040203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Product Sans" panose="020B0403030502040203" pitchFamily="34" charset="0"/>
                <a:cs typeface="Trebuchet MS"/>
              </a:rPr>
              <a:t>Минусы</a:t>
            </a:r>
            <a:endParaRPr sz="1800" dirty="0">
              <a:latin typeface="Product Sans" panose="020B0403030502040203" pitchFamily="34" charset="0"/>
              <a:cs typeface="Trebuchet MS"/>
            </a:endParaRP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Нет возможности чтения и загрузки файлов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Нестрогая типизация и вольная трактовка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Нет поддержки удалённого доступа</a:t>
            </a:r>
          </a:p>
          <a:p>
            <a:pPr marL="612775" indent="-143510">
              <a:lnSpc>
                <a:spcPct val="100000"/>
              </a:lnSpc>
              <a:buChar char="•"/>
              <a:tabLst>
                <a:tab pos="613410" algn="l"/>
              </a:tabLst>
            </a:pPr>
            <a:r>
              <a:rPr sz="1800" dirty="0">
                <a:latin typeface="Product Sans" panose="020B0403030502040203" pitchFamily="34" charset="0"/>
                <a:cs typeface="Tahoma"/>
              </a:rPr>
              <a:t>Доступность для злоумышленников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2383" y="1565147"/>
            <a:ext cx="4507991" cy="3631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9C748-2840-4BCB-AD24-CE45FBE9CC5E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37E02-87F9-4E80-AF63-B6D7E24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DCAD6-993E-48CE-8886-29D9D331B114}"/>
              </a:ext>
            </a:extLst>
          </p:cNvPr>
          <p:cNvSpPr txBox="1"/>
          <p:nvPr/>
        </p:nvSpPr>
        <p:spPr>
          <a:xfrm>
            <a:off x="838201" y="1690688"/>
            <a:ext cx="1796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spc="45" dirty="0">
                <a:latin typeface="Product Sans" panose="020B0403030502040203" pitchFamily="34" charset="0"/>
              </a:rPr>
              <a:t>Kanban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E2AA9-3D38-4DB4-B49B-D7CD10FA4B35}"/>
              </a:ext>
            </a:extLst>
          </p:cNvPr>
          <p:cNvSpPr txBox="1"/>
          <p:nvPr/>
        </p:nvSpPr>
        <p:spPr>
          <a:xfrm>
            <a:off x="838201" y="4104890"/>
            <a:ext cx="1540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spc="45" dirty="0">
                <a:latin typeface="Product Sans" panose="020B0403030502040203" pitchFamily="34" charset="0"/>
              </a:rPr>
              <a:t>Scrum</a:t>
            </a:r>
            <a:endParaRPr lang="ru-RU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9B97E-24B9-4864-A64B-69E0CA7A4ED1}"/>
              </a:ext>
            </a:extLst>
          </p:cNvPr>
          <p:cNvSpPr txBox="1"/>
          <p:nvPr/>
        </p:nvSpPr>
        <p:spPr>
          <a:xfrm>
            <a:off x="838200" y="2465807"/>
            <a:ext cx="76619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Это метод управления потоком работы. Он сосредоточен на визуализации работы, ограничении незавершенных задач и непрерывном улучшении процесса. </a:t>
            </a:r>
            <a:r>
              <a:rPr lang="ru-RU" dirty="0" err="1">
                <a:latin typeface="Montserrat" panose="00000500000000000000" pitchFamily="2" charset="-52"/>
              </a:rPr>
              <a:t>Kanban</a:t>
            </a:r>
            <a:r>
              <a:rPr lang="ru-RU" dirty="0">
                <a:latin typeface="Montserrat" panose="00000500000000000000" pitchFamily="2" charset="-52"/>
              </a:rPr>
              <a:t> не предполагает заранее определённых итераций и гибко реагирует на изменения.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8E275-9844-41E1-91DC-F3906A07E021}"/>
              </a:ext>
            </a:extLst>
          </p:cNvPr>
          <p:cNvSpPr txBox="1"/>
          <p:nvPr/>
        </p:nvSpPr>
        <p:spPr>
          <a:xfrm>
            <a:off x="838200" y="4833842"/>
            <a:ext cx="76619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Это методология, основанная на итеративном подходе и конкретных временных интервалах, называемых спринтами. В </a:t>
            </a:r>
            <a:r>
              <a:rPr lang="ru-RU" dirty="0" err="1">
                <a:latin typeface="Montserrat" panose="00000500000000000000" pitchFamily="2" charset="-52"/>
              </a:rPr>
              <a:t>Scrum</a:t>
            </a:r>
            <a:r>
              <a:rPr lang="ru-RU" dirty="0">
                <a:latin typeface="Montserrat" panose="00000500000000000000" pitchFamily="2" charset="-52"/>
              </a:rPr>
              <a:t> работа организована в фиксированные циклы, обычно длительностью 2-4 недели, и включает регулярные мероприятия для планирования и оценки.</a:t>
            </a:r>
          </a:p>
        </p:txBody>
      </p:sp>
    </p:spTree>
    <p:extLst>
      <p:ext uri="{BB962C8B-B14F-4D97-AF65-F5344CB8AC3E}">
        <p14:creationId xmlns:p14="http://schemas.microsoft.com/office/powerpoint/2010/main" val="1802995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608" y="595331"/>
            <a:ext cx="424759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953BA"/>
                </a:solidFill>
                <a:latin typeface="Product Sans" panose="020B0403030502040203" pitchFamily="34" charset="0"/>
              </a:rPr>
              <a:t>JavaScript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608" y="821391"/>
            <a:ext cx="5176520" cy="6097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ru-RU" sz="1900" i="1" dirty="0">
              <a:solidFill>
                <a:srgbClr val="A6A6A6"/>
              </a:solidFill>
              <a:latin typeface="Product Sans" panose="020B0403030502040203" pitchFamily="34" charset="0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900" dirty="0">
                <a:solidFill>
                  <a:srgbClr val="A6A6A6"/>
                </a:solidFill>
                <a:latin typeface="Product Sans" panose="020B0403030502040203" pitchFamily="34" charset="0"/>
                <a:cs typeface="Verdana"/>
              </a:rPr>
              <a:t>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9C748-2840-4BCB-AD24-CE45FBE9CC5E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7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D5BDA00D-7E4E-471C-9D4A-DE641C58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95" y="1992980"/>
            <a:ext cx="9117135" cy="336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916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93" y="609600"/>
            <a:ext cx="607639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953BA"/>
                </a:solidFill>
                <a:latin typeface="Product Sans" panose="020B0403030502040203" pitchFamily="34" charset="0"/>
                <a:cs typeface="Trebuchet MS"/>
              </a:rPr>
              <a:t>Немного аналитики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t="16296" r="-169"/>
          <a:stretch/>
        </p:blipFill>
        <p:spPr>
          <a:xfrm>
            <a:off x="1475193" y="1406769"/>
            <a:ext cx="9241613" cy="4441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03F9D-9237-4D63-9761-2FABBAA114D8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8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93" y="609600"/>
            <a:ext cx="607639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b="1" dirty="0">
                <a:solidFill>
                  <a:srgbClr val="0953BA"/>
                </a:solidFill>
                <a:latin typeface="Product Sans" panose="020B0403030502040203" pitchFamily="34" charset="0"/>
                <a:cs typeface="Trebuchet MS"/>
              </a:rPr>
              <a:t>А что нужно сделать?</a:t>
            </a:r>
            <a:endParaRPr sz="2800" dirty="0">
              <a:solidFill>
                <a:srgbClr val="0953BA"/>
              </a:solidFill>
              <a:latin typeface="Product Sans" panose="020B0403030502040203" pitchFamily="34" charset="0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03F9D-9237-4D63-9761-2FABBAA114D8}"/>
              </a:ext>
            </a:extLst>
          </p:cNvPr>
          <p:cNvSpPr txBox="1"/>
          <p:nvPr/>
        </p:nvSpPr>
        <p:spPr>
          <a:xfrm>
            <a:off x="11430242" y="6255658"/>
            <a:ext cx="6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rPr>
              <a:t>49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35842" name="Picture 2" descr="Web Application Architecture Diagram">
            <a:extLst>
              <a:ext uri="{FF2B5EF4-FFF2-40B4-BE49-F238E27FC236}">
                <a16:creationId xmlns:a16="http://schemas.microsoft.com/office/drawing/2014/main" id="{0C12B7BB-F6A3-422B-990B-45DBDAA8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45" y="1537591"/>
            <a:ext cx="8317401" cy="494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862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287290A-7A05-4F38-BF33-261E2C2D41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0970" y="3141980"/>
            <a:ext cx="1750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latin typeface="Product Sans" panose="020B0403030502040203" pitchFamily="34" charset="0"/>
              </a:rPr>
              <a:t>That’s</a:t>
            </a:r>
            <a:r>
              <a:rPr sz="3600" spc="-335" dirty="0">
                <a:latin typeface="Product Sans" panose="020B0403030502040203" pitchFamily="34" charset="0"/>
              </a:rPr>
              <a:t> </a:t>
            </a:r>
            <a:r>
              <a:rPr sz="3600" spc="-80" dirty="0">
                <a:latin typeface="Product Sans" panose="020B0403030502040203" pitchFamily="34" charset="0"/>
              </a:rPr>
              <a:t>all</a:t>
            </a:r>
            <a:endParaRPr sz="3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2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37E02-87F9-4E80-AF63-B6D7E24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DCAD6-993E-48CE-8886-29D9D331B114}"/>
              </a:ext>
            </a:extLst>
          </p:cNvPr>
          <p:cNvSpPr txBox="1"/>
          <p:nvPr/>
        </p:nvSpPr>
        <p:spPr>
          <a:xfrm>
            <a:off x="8662088" y="704740"/>
            <a:ext cx="230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spc="45" dirty="0">
                <a:latin typeface="Product Sans" panose="020B0403030502040203" pitchFamily="34" charset="0"/>
              </a:rPr>
              <a:t>Kanban</a:t>
            </a:r>
            <a:endParaRPr lang="ru-RU" sz="3600" dirty="0"/>
          </a:p>
        </p:txBody>
      </p:sp>
      <p:pic>
        <p:nvPicPr>
          <p:cNvPr id="1028" name="Picture 4" descr="Что Такое Доска Канбан">
            <a:extLst>
              <a:ext uri="{FF2B5EF4-FFF2-40B4-BE49-F238E27FC236}">
                <a16:creationId xmlns:a16="http://schemas.microsoft.com/office/drawing/2014/main" id="{4A1FFB53-4B98-4A13-B669-4832F2FF2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94792"/>
            <a:ext cx="9753600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2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37E02-87F9-4E80-AF63-B6D7E24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307E4-0268-4D6C-8C0E-E8A316F72D5B}"/>
              </a:ext>
            </a:extLst>
          </p:cNvPr>
          <p:cNvSpPr txBox="1"/>
          <p:nvPr/>
        </p:nvSpPr>
        <p:spPr>
          <a:xfrm>
            <a:off x="3786373" y="1152463"/>
            <a:ext cx="230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spc="45" dirty="0">
                <a:latin typeface="Montserrat" panose="00000500000000000000" pitchFamily="2" charset="-52"/>
              </a:rPr>
              <a:t>Kanban</a:t>
            </a:r>
            <a:endParaRPr lang="ru-RU" sz="3600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2EB8F-BE37-4E57-AEB2-BCAC6CED6A7E}"/>
              </a:ext>
            </a:extLst>
          </p:cNvPr>
          <p:cNvSpPr txBox="1"/>
          <p:nvPr/>
        </p:nvSpPr>
        <p:spPr>
          <a:xfrm>
            <a:off x="7225926" y="1152463"/>
            <a:ext cx="230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spc="45" dirty="0">
                <a:latin typeface="Montserrat" panose="00000500000000000000" pitchFamily="2" charset="-52"/>
              </a:rPr>
              <a:t>Scrum</a:t>
            </a:r>
            <a:endParaRPr lang="ru-RU" sz="3600" dirty="0">
              <a:latin typeface="Montserrat" panose="00000500000000000000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76495-6D7C-4298-960D-F153B7978130}"/>
              </a:ext>
            </a:extLst>
          </p:cNvPr>
          <p:cNvSpPr txBox="1"/>
          <p:nvPr/>
        </p:nvSpPr>
        <p:spPr>
          <a:xfrm>
            <a:off x="426203" y="2222163"/>
            <a:ext cx="2679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Montserrat" panose="00000500000000000000" pitchFamily="2" charset="-52"/>
              </a:rPr>
              <a:t>Роли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D1D7D2-CEC9-4546-8413-511C73AFC2BA}"/>
              </a:ext>
            </a:extLst>
          </p:cNvPr>
          <p:cNvSpPr txBox="1"/>
          <p:nvPr/>
        </p:nvSpPr>
        <p:spPr>
          <a:xfrm>
            <a:off x="3786371" y="2129831"/>
            <a:ext cx="2504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Нет специфических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7FC844-9EFB-4FCA-9554-50C272132BA2}"/>
              </a:ext>
            </a:extLst>
          </p:cNvPr>
          <p:cNvSpPr txBox="1"/>
          <p:nvPr/>
        </p:nvSpPr>
        <p:spPr>
          <a:xfrm>
            <a:off x="6633274" y="2129832"/>
            <a:ext cx="3677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Владелец продукта, </a:t>
            </a:r>
            <a:r>
              <a:rPr lang="en-US" spc="45" dirty="0">
                <a:latin typeface="Montserrat" panose="00000500000000000000" pitchFamily="2" charset="-52"/>
              </a:rPr>
              <a:t>Scrum-</a:t>
            </a:r>
            <a:r>
              <a:rPr lang="ru-RU" spc="45" dirty="0">
                <a:latin typeface="Montserrat" panose="00000500000000000000" pitchFamily="2" charset="-52"/>
              </a:rPr>
              <a:t>мастер, команда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402FB4-C4A3-4377-A040-0A0D185E5459}"/>
              </a:ext>
            </a:extLst>
          </p:cNvPr>
          <p:cNvSpPr txBox="1"/>
          <p:nvPr/>
        </p:nvSpPr>
        <p:spPr>
          <a:xfrm>
            <a:off x="426204" y="3202912"/>
            <a:ext cx="3021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Montserrat" panose="00000500000000000000" pitchFamily="2" charset="-52"/>
              </a:rPr>
              <a:t>Планирование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2847A6-1D57-4BDB-AFC8-527F221D6696}"/>
              </a:ext>
            </a:extLst>
          </p:cNvPr>
          <p:cNvSpPr txBox="1"/>
          <p:nvPr/>
        </p:nvSpPr>
        <p:spPr>
          <a:xfrm>
            <a:off x="3786371" y="3107201"/>
            <a:ext cx="25046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Нет фиксированных итераций или спринтов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D8F311-3944-4139-B11C-25905FAA1E84}"/>
              </a:ext>
            </a:extLst>
          </p:cNvPr>
          <p:cNvSpPr txBox="1"/>
          <p:nvPr/>
        </p:nvSpPr>
        <p:spPr>
          <a:xfrm>
            <a:off x="6633274" y="3107201"/>
            <a:ext cx="3677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Использует фиксированные итерации (спринты), в которых работа планируется и выполняется.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0E0052-654B-4346-A67D-1263E7137449}"/>
              </a:ext>
            </a:extLst>
          </p:cNvPr>
          <p:cNvSpPr txBox="1"/>
          <p:nvPr/>
        </p:nvSpPr>
        <p:spPr>
          <a:xfrm>
            <a:off x="426204" y="4874540"/>
            <a:ext cx="3021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Montserrat" panose="00000500000000000000" pitchFamily="2" charset="-52"/>
              </a:rPr>
              <a:t>Визуализация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0FA838-0D37-4A6E-834F-9A6F41E86FF8}"/>
              </a:ext>
            </a:extLst>
          </p:cNvPr>
          <p:cNvSpPr txBox="1"/>
          <p:nvPr/>
        </p:nvSpPr>
        <p:spPr>
          <a:xfrm>
            <a:off x="3786371" y="4778829"/>
            <a:ext cx="2504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Основной инструмент — это </a:t>
            </a:r>
            <a:r>
              <a:rPr lang="ru-RU" spc="45" dirty="0" err="1">
                <a:latin typeface="Montserrat" panose="00000500000000000000" pitchFamily="2" charset="-52"/>
              </a:rPr>
              <a:t>канбан</a:t>
            </a:r>
            <a:r>
              <a:rPr lang="ru-RU" spc="45" dirty="0">
                <a:latin typeface="Montserrat" panose="00000500000000000000" pitchFamily="2" charset="-52"/>
              </a:rPr>
              <a:t>-доска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8C1810-43AB-4FC9-BBBA-670A13AA90B9}"/>
              </a:ext>
            </a:extLst>
          </p:cNvPr>
          <p:cNvSpPr txBox="1"/>
          <p:nvPr/>
        </p:nvSpPr>
        <p:spPr>
          <a:xfrm>
            <a:off x="6633274" y="4778829"/>
            <a:ext cx="3677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Доска </a:t>
            </a:r>
            <a:r>
              <a:rPr lang="ru-RU" spc="45" dirty="0" err="1">
                <a:latin typeface="Montserrat" panose="00000500000000000000" pitchFamily="2" charset="-52"/>
              </a:rPr>
              <a:t>Scrum</a:t>
            </a:r>
            <a:r>
              <a:rPr lang="ru-RU" spc="45" dirty="0">
                <a:latin typeface="Montserrat" panose="00000500000000000000" pitchFamily="2" charset="-52"/>
              </a:rPr>
              <a:t> и другие артефакты, такие как </a:t>
            </a:r>
            <a:r>
              <a:rPr lang="ru-RU" spc="45" dirty="0" err="1">
                <a:latin typeface="Montserrat" panose="00000500000000000000" pitchFamily="2" charset="-52"/>
              </a:rPr>
              <a:t>бэклог</a:t>
            </a:r>
            <a:r>
              <a:rPr lang="ru-RU" spc="45" dirty="0">
                <a:latin typeface="Montserrat" panose="00000500000000000000" pitchFamily="2" charset="-52"/>
              </a:rPr>
              <a:t> продукта и спринт-</a:t>
            </a:r>
            <a:r>
              <a:rPr lang="ru-RU" spc="45" dirty="0" err="1">
                <a:latin typeface="Montserrat" panose="00000500000000000000" pitchFamily="2" charset="-52"/>
              </a:rPr>
              <a:t>бэклог</a:t>
            </a:r>
            <a:endParaRPr lang="ru-RU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062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37E02-87F9-4E80-AF63-B6D7E24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307E4-0268-4D6C-8C0E-E8A316F72D5B}"/>
              </a:ext>
            </a:extLst>
          </p:cNvPr>
          <p:cNvSpPr txBox="1"/>
          <p:nvPr/>
        </p:nvSpPr>
        <p:spPr>
          <a:xfrm>
            <a:off x="3557662" y="1152463"/>
            <a:ext cx="230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spc="45" dirty="0">
                <a:latin typeface="Montserrat" panose="00000500000000000000" pitchFamily="2" charset="-52"/>
              </a:rPr>
              <a:t>Kanban</a:t>
            </a:r>
            <a:endParaRPr lang="ru-RU" sz="3600" dirty="0"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2EB8F-BE37-4E57-AEB2-BCAC6CED6A7E}"/>
              </a:ext>
            </a:extLst>
          </p:cNvPr>
          <p:cNvSpPr txBox="1"/>
          <p:nvPr/>
        </p:nvSpPr>
        <p:spPr>
          <a:xfrm>
            <a:off x="7225926" y="1152463"/>
            <a:ext cx="230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spc="45" dirty="0">
                <a:latin typeface="Montserrat" panose="00000500000000000000" pitchFamily="2" charset="-52"/>
              </a:rPr>
              <a:t>Scrum</a:t>
            </a:r>
            <a:endParaRPr lang="ru-RU" sz="3600" dirty="0">
              <a:latin typeface="Montserrat" panose="00000500000000000000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76495-6D7C-4298-960D-F153B7978130}"/>
              </a:ext>
            </a:extLst>
          </p:cNvPr>
          <p:cNvSpPr txBox="1"/>
          <p:nvPr/>
        </p:nvSpPr>
        <p:spPr>
          <a:xfrm>
            <a:off x="426203" y="2222163"/>
            <a:ext cx="2270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Montserrat" panose="00000500000000000000" pitchFamily="2" charset="-52"/>
              </a:rPr>
              <a:t>Изменения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D1D7D2-CEC9-4546-8413-511C73AFC2BA}"/>
              </a:ext>
            </a:extLst>
          </p:cNvPr>
          <p:cNvSpPr txBox="1"/>
          <p:nvPr/>
        </p:nvSpPr>
        <p:spPr>
          <a:xfrm>
            <a:off x="3557662" y="2129831"/>
            <a:ext cx="25046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Поддерживает непрерывное улучшение и адаптацию.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7FC844-9EFB-4FCA-9554-50C272132BA2}"/>
              </a:ext>
            </a:extLst>
          </p:cNvPr>
          <p:cNvSpPr txBox="1"/>
          <p:nvPr/>
        </p:nvSpPr>
        <p:spPr>
          <a:xfrm>
            <a:off x="6633274" y="2129832"/>
            <a:ext cx="3677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Изменения обычно происходят на границе спринтов, когда команда проводит ретроспективу и планирует улучшения.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0E0052-654B-4346-A67D-1263E7137449}"/>
              </a:ext>
            </a:extLst>
          </p:cNvPr>
          <p:cNvSpPr txBox="1"/>
          <p:nvPr/>
        </p:nvSpPr>
        <p:spPr>
          <a:xfrm>
            <a:off x="426204" y="4033909"/>
            <a:ext cx="25604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Montserrat" panose="00000500000000000000" pitchFamily="2" charset="-52"/>
              </a:rPr>
              <a:t>Оценка и отчетность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0FA838-0D37-4A6E-834F-9A6F41E86FF8}"/>
              </a:ext>
            </a:extLst>
          </p:cNvPr>
          <p:cNvSpPr txBox="1"/>
          <p:nvPr/>
        </p:nvSpPr>
        <p:spPr>
          <a:xfrm>
            <a:off x="3557662" y="3938198"/>
            <a:ext cx="25046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Оценка работы производится на основе времени выполнения задач и их количества.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8C1810-43AB-4FC9-BBBA-670A13AA90B9}"/>
              </a:ext>
            </a:extLst>
          </p:cNvPr>
          <p:cNvSpPr txBox="1"/>
          <p:nvPr/>
        </p:nvSpPr>
        <p:spPr>
          <a:xfrm>
            <a:off x="6633274" y="3938198"/>
            <a:ext cx="3677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45" dirty="0">
                <a:latin typeface="Montserrat" panose="00000500000000000000" pitchFamily="2" charset="-52"/>
              </a:rPr>
              <a:t>Оценка работы производится по результатам спринтов и их завершения.</a:t>
            </a:r>
            <a:endParaRPr lang="ru-RU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9482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7BD69-2FBD-4F02-BA6D-D5D2B3C0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интернета</a:t>
            </a:r>
          </a:p>
        </p:txBody>
      </p:sp>
    </p:spTree>
    <p:extLst>
      <p:ext uri="{BB962C8B-B14F-4D97-AF65-F5344CB8AC3E}">
        <p14:creationId xmlns:p14="http://schemas.microsoft.com/office/powerpoint/2010/main" val="3680270898"/>
      </p:ext>
    </p:extLst>
  </p:cSld>
  <p:clrMapOvr>
    <a:masterClrMapping/>
  </p:clrMapOvr>
</p:sld>
</file>

<file path=ppt/theme/theme1.xml><?xml version="1.0" encoding="utf-8"?>
<a:theme xmlns:a="http://schemas.openxmlformats.org/drawingml/2006/main" name="9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Тема Office">
  <a:themeElements>
    <a:clrScheme name="Другая 5">
      <a:dk1>
        <a:srgbClr val="000000"/>
      </a:dk1>
      <a:lt1>
        <a:srgbClr val="FFFFFF"/>
      </a:lt1>
      <a:dk2>
        <a:srgbClr val="0953BA"/>
      </a:dk2>
      <a:lt2>
        <a:srgbClr val="E8F2FF"/>
      </a:lt2>
      <a:accent1>
        <a:srgbClr val="0953BA"/>
      </a:accent1>
      <a:accent2>
        <a:srgbClr val="D60047"/>
      </a:accent2>
      <a:accent3>
        <a:srgbClr val="004098"/>
      </a:accent3>
      <a:accent4>
        <a:srgbClr val="00004F"/>
      </a:accent4>
      <a:accent5>
        <a:srgbClr val="70AD47"/>
      </a:accent5>
      <a:accent6>
        <a:srgbClr val="ED7D31"/>
      </a:accent6>
      <a:hlink>
        <a:srgbClr val="0953BA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1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Тема Office">
  <a:themeElements>
    <a:clrScheme name="КСиТ">
      <a:dk1>
        <a:srgbClr val="000000"/>
      </a:dk1>
      <a:lt1>
        <a:srgbClr val="FFFFFF"/>
      </a:lt1>
      <a:dk2>
        <a:srgbClr val="0953B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1709</Words>
  <Application>Microsoft Office PowerPoint</Application>
  <PresentationFormat>Широкоэкранный</PresentationFormat>
  <Paragraphs>358</Paragraphs>
  <Slides>53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11</vt:i4>
      </vt:variant>
      <vt:variant>
        <vt:lpstr>Заголовки слайдов</vt:lpstr>
      </vt:variant>
      <vt:variant>
        <vt:i4>53</vt:i4>
      </vt:variant>
    </vt:vector>
  </HeadingPairs>
  <TitlesOfParts>
    <vt:vector size="73" baseType="lpstr">
      <vt:lpstr>Calibri</vt:lpstr>
      <vt:lpstr>Wingdings</vt:lpstr>
      <vt:lpstr>Tahoma</vt:lpstr>
      <vt:lpstr>Montserrat</vt:lpstr>
      <vt:lpstr>Arial MT</vt:lpstr>
      <vt:lpstr>Arial</vt:lpstr>
      <vt:lpstr>Product Sans</vt:lpstr>
      <vt:lpstr>Courier New</vt:lpstr>
      <vt:lpstr>Trebuchet MS</vt:lpstr>
      <vt:lpstr>9_Тема Office</vt:lpstr>
      <vt:lpstr>10_Тема Office</vt:lpstr>
      <vt:lpstr>2_Тема Office</vt:lpstr>
      <vt:lpstr>1_Тема Office</vt:lpstr>
      <vt:lpstr>11_Тема Office</vt:lpstr>
      <vt:lpstr>3_Тема Office</vt:lpstr>
      <vt:lpstr>4_Тема Office</vt:lpstr>
      <vt:lpstr>5_Тема Office</vt:lpstr>
      <vt:lpstr>6_Тема Office</vt:lpstr>
      <vt:lpstr>7_Тема Office</vt:lpstr>
      <vt:lpstr>8_Тема Office</vt:lpstr>
      <vt:lpstr>Введение в Веб-разработку</vt:lpstr>
      <vt:lpstr>План занятия</vt:lpstr>
      <vt:lpstr>Методология</vt:lpstr>
      <vt:lpstr>Методология</vt:lpstr>
      <vt:lpstr>Agile</vt:lpstr>
      <vt:lpstr>Agile</vt:lpstr>
      <vt:lpstr>Agile</vt:lpstr>
      <vt:lpstr>Agile</vt:lpstr>
      <vt:lpstr>История интернета</vt:lpstr>
      <vt:lpstr>Web 1.0</vt:lpstr>
      <vt:lpstr>Web 2.0 [мы туть]</vt:lpstr>
      <vt:lpstr>Web 3.0 [развивается]</vt:lpstr>
      <vt:lpstr>Web 4.0 [нескоро]</vt:lpstr>
      <vt:lpstr>https://URL.mephi/pszh</vt:lpstr>
      <vt:lpstr>URL</vt:lpstr>
      <vt:lpstr>Пример URL</vt:lpstr>
      <vt:lpstr>Схема URL</vt:lpstr>
      <vt:lpstr>Абсолютные и относительные URL</vt:lpstr>
      <vt:lpstr>HTTP NOT FOUND</vt:lpstr>
      <vt:lpstr>Что такое HTTP?</vt:lpstr>
      <vt:lpstr>Что такое HTTP?</vt:lpstr>
      <vt:lpstr>Место HTTP в Web</vt:lpstr>
      <vt:lpstr>Общение клиента и сервера</vt:lpstr>
      <vt:lpstr>HTTPS</vt:lpstr>
      <vt:lpstr>Коды ответов HTTP</vt:lpstr>
      <vt:lpstr>Методы запросов HTTP</vt:lpstr>
      <vt:lpstr>Выполнение Post-запроса HTTP</vt:lpstr>
      <vt:lpstr>Пример Get-запроса HTTP</vt:lpstr>
      <vt:lpstr>Пример Get-запроса HTTP</vt:lpstr>
      <vt:lpstr>Пример Post-запроса HTTP</vt:lpstr>
      <vt:lpstr>Пример Post-запроса HTTP</vt:lpstr>
      <vt:lpstr>API</vt:lpstr>
      <vt:lpstr>REST (Representational State Transfer)</vt:lpstr>
      <vt:lpstr>SOAP (Simple Object Access Protocol)</vt:lpstr>
      <vt:lpstr>gRPC (Google Remote Procedure Call)</vt:lpstr>
      <vt:lpstr>GraphQL</vt:lpstr>
      <vt:lpstr>Сравнение</vt:lpstr>
      <vt:lpstr>Сравнение</vt:lpstr>
      <vt:lpstr>Web Стек</vt:lpstr>
      <vt:lpstr>HTML</vt:lpstr>
      <vt:lpstr>Cascading Style Sheets, каскадные таблицы стилей.  Стили представляют собой набор параметров,  управляющих видом и положением элементов веб-  страницы</vt:lpstr>
      <vt:lpstr>Python</vt:lpstr>
      <vt:lpstr>Python Django</vt:lpstr>
      <vt:lpstr>GoLang</vt:lpstr>
      <vt:lpstr>Презентация PowerPoint</vt:lpstr>
      <vt:lpstr>Презентация PowerPoint</vt:lpstr>
      <vt:lpstr>Правда много фреймворков.</vt:lpstr>
      <vt:lpstr>Java/Kotlin</vt:lpstr>
      <vt:lpstr>JavaScript</vt:lpstr>
      <vt:lpstr>JavaScript</vt:lpstr>
      <vt:lpstr>Немного аналитики</vt:lpstr>
      <vt:lpstr>А что нужно сделать?</vt:lpstr>
      <vt:lpstr>That’s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Nikita Shaklein</dc:creator>
  <cp:lastModifiedBy>Mikhail Grigorev</cp:lastModifiedBy>
  <cp:revision>23</cp:revision>
  <dcterms:created xsi:type="dcterms:W3CDTF">2024-03-28T17:36:36Z</dcterms:created>
  <dcterms:modified xsi:type="dcterms:W3CDTF">2024-09-01T19:58:48Z</dcterms:modified>
</cp:coreProperties>
</file>